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Nunito Sans"/>
      <p:regular r:id="rId27"/>
    </p:embeddedFont>
    <p:embeddedFont>
      <p:font typeface="Nunito Sans"/>
      <p:regular r:id="rId28"/>
    </p:embeddedFont>
    <p:embeddedFont>
      <p:font typeface="Nunito Sans"/>
      <p:regular r:id="rId29"/>
    </p:embeddedFont>
    <p:embeddedFont>
      <p:font typeface="Nunito Sans"/>
      <p:regular r:id="rId30"/>
    </p:embeddedFont>
    <p:embeddedFont>
      <p:font typeface="Nunito Sans"/>
      <p:regular r:id="rId31"/>
    </p:embeddedFont>
    <p:embeddedFont>
      <p:font typeface="Nunito Sans"/>
      <p:regular r:id="rId32"/>
    </p:embeddedFont>
    <p:embeddedFont>
      <p:font typeface="Nunito Sans"/>
      <p:regular r:id="rId33"/>
    </p:embeddedFont>
    <p:embeddedFont>
      <p:font typeface="Nunito Sans"/>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14.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slideLayout" Target="../slideLayouts/slideLayout15.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slideLayout" Target="../slideLayouts/slideLayout16.xml"/><Relationship Id="rId11"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slideLayout" Target="../slideLayouts/slideLayout18.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21.xml"/><Relationship Id="rId6"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22884"/>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66A1"/>
                </a:solidFill>
                <a:latin typeface="Nunito Sans Bold" pitchFamily="34" charset="0"/>
                <a:ea typeface="Nunito Sans Bold" pitchFamily="34" charset="-122"/>
                <a:cs typeface="Nunito Sans Bold" pitchFamily="34" charset="-120"/>
              </a:rPr>
              <a:t>Deep Learning Module-2: Supervised Learning &amp; CNNs</a:t>
            </a:r>
            <a:endParaRPr lang="en-US" sz="3900" dirty="0"/>
          </a:p>
        </p:txBody>
      </p:sp>
      <p:sp>
        <p:nvSpPr>
          <p:cNvPr id="4" name="Text 1"/>
          <p:cNvSpPr/>
          <p:nvPr/>
        </p:nvSpPr>
        <p:spPr>
          <a:xfrm>
            <a:off x="6280190" y="366069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Welcome to Module 2 of our Deep Learning series, where we'll explore supervised learning and Convolutional Neural Networks (CNNs). This presentation is designed for graduate students and early-career ML engineers seeking practical, real-life examples of these powerful technologies that are transforming our world.</a:t>
            </a:r>
            <a:endParaRPr lang="en-US" sz="1550" dirty="0"/>
          </a:p>
        </p:txBody>
      </p:sp>
      <p:sp>
        <p:nvSpPr>
          <p:cNvPr id="5" name="Text 2"/>
          <p:cNvSpPr/>
          <p:nvPr/>
        </p:nvSpPr>
        <p:spPr>
          <a:xfrm>
            <a:off x="6280190" y="515409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Throughout this module, we'll connect complex concepts to everyday analogies, making them more intuitive and accessible. Let's begin our journey into the fascinating world of deep learning!</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22196" y="290274"/>
            <a:ext cx="3614142" cy="329922"/>
          </a:xfrm>
          <a:prstGeom prst="rect">
            <a:avLst/>
          </a:prstGeom>
          <a:noFill/>
          <a:ln/>
        </p:spPr>
        <p:txBody>
          <a:bodyPr wrap="none" lIns="0" tIns="0" rIns="0" bIns="0" rtlCol="0" anchor="t"/>
          <a:lstStyle/>
          <a:p>
            <a:pPr algn="l" indent="0" marL="0">
              <a:lnSpc>
                <a:spcPts val="2550"/>
              </a:lnSpc>
              <a:buNone/>
            </a:pPr>
            <a:r>
              <a:rPr lang="en-US" sz="2050" b="1" dirty="0">
                <a:solidFill>
                  <a:srgbClr val="0066A1"/>
                </a:solidFill>
                <a:latin typeface="Nunito Sans Bold" pitchFamily="34" charset="0"/>
                <a:ea typeface="Nunito Sans Bold" pitchFamily="34" charset="-122"/>
                <a:cs typeface="Nunito Sans Bold" pitchFamily="34" charset="-120"/>
              </a:rPr>
              <a:t>ReLU - Like a One-Way Valve</a:t>
            </a:r>
            <a:endParaRPr lang="en-US" sz="2050" dirty="0"/>
          </a:p>
        </p:txBody>
      </p:sp>
      <p:sp>
        <p:nvSpPr>
          <p:cNvPr id="3" name="Text 1"/>
          <p:cNvSpPr/>
          <p:nvPr/>
        </p:nvSpPr>
        <p:spPr>
          <a:xfrm>
            <a:off x="422196" y="884039"/>
            <a:ext cx="1339453" cy="164902"/>
          </a:xfrm>
          <a:prstGeom prst="rect">
            <a:avLst/>
          </a:prstGeom>
          <a:noFill/>
          <a:ln/>
        </p:spPr>
        <p:txBody>
          <a:bodyPr wrap="none" lIns="0" tIns="0" rIns="0" bIns="0" rtlCol="0" anchor="t"/>
          <a:lstStyle/>
          <a:p>
            <a:pPr algn="l" indent="0" marL="0">
              <a:lnSpc>
                <a:spcPts val="1250"/>
              </a:lnSpc>
              <a:buNone/>
            </a:pPr>
            <a:r>
              <a:rPr lang="en-US" sz="1000" b="1" dirty="0">
                <a:solidFill>
                  <a:srgbClr val="0066A1"/>
                </a:solidFill>
                <a:latin typeface="Nunito Sans Bold" pitchFamily="34" charset="0"/>
                <a:ea typeface="Nunito Sans Bold" pitchFamily="34" charset="-122"/>
                <a:cs typeface="Nunito Sans Bold" pitchFamily="34" charset="-120"/>
              </a:rPr>
              <a:t>Water Valve Analogy:</a:t>
            </a:r>
            <a:endParaRPr lang="en-US" sz="1000" dirty="0"/>
          </a:p>
        </p:txBody>
      </p:sp>
      <p:sp>
        <p:nvSpPr>
          <p:cNvPr id="4" name="Text 2"/>
          <p:cNvSpPr/>
          <p:nvPr/>
        </p:nvSpPr>
        <p:spPr>
          <a:xfrm>
            <a:off x="422196" y="1154430"/>
            <a:ext cx="6764298" cy="168950"/>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0000"/>
                </a:solidFill>
                <a:latin typeface="Nunito Sans" pitchFamily="34" charset="0"/>
                <a:ea typeface="Nunito Sans" pitchFamily="34" charset="-122"/>
                <a:cs typeface="Nunito Sans" pitchFamily="34" charset="-120"/>
              </a:rPr>
              <a:t>Positive pressure: Water flows freely (value passes through)</a:t>
            </a:r>
            <a:endParaRPr lang="en-US" sz="800" dirty="0"/>
          </a:p>
        </p:txBody>
      </p:sp>
      <p:sp>
        <p:nvSpPr>
          <p:cNvPr id="5" name="Text 3"/>
          <p:cNvSpPr/>
          <p:nvPr/>
        </p:nvSpPr>
        <p:spPr>
          <a:xfrm>
            <a:off x="422196" y="1360289"/>
            <a:ext cx="6764298" cy="168950"/>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0000"/>
                </a:solidFill>
                <a:latin typeface="Nunito Sans" pitchFamily="34" charset="0"/>
                <a:ea typeface="Nunito Sans" pitchFamily="34" charset="-122"/>
                <a:cs typeface="Nunito Sans" pitchFamily="34" charset="-120"/>
              </a:rPr>
              <a:t>Negative pressure: Valve blocks flow (output = 0)</a:t>
            </a:r>
            <a:endParaRPr lang="en-US" sz="800" dirty="0"/>
          </a:p>
        </p:txBody>
      </p:sp>
      <p:sp>
        <p:nvSpPr>
          <p:cNvPr id="6" name="Text 4"/>
          <p:cNvSpPr/>
          <p:nvPr/>
        </p:nvSpPr>
        <p:spPr>
          <a:xfrm>
            <a:off x="422196" y="1566148"/>
            <a:ext cx="6764298" cy="168950"/>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0000"/>
                </a:solidFill>
                <a:latin typeface="Nunito Sans" pitchFamily="34" charset="0"/>
                <a:ea typeface="Nunito Sans" pitchFamily="34" charset="-122"/>
                <a:cs typeface="Nunito Sans" pitchFamily="34" charset="-120"/>
              </a:rPr>
              <a:t>Simple mechanism: Either on or off, no complex controls needed</a:t>
            </a:r>
            <a:endParaRPr lang="en-US" sz="800" dirty="0"/>
          </a:p>
        </p:txBody>
      </p:sp>
      <p:sp>
        <p:nvSpPr>
          <p:cNvPr id="7" name="Text 5"/>
          <p:cNvSpPr/>
          <p:nvPr/>
        </p:nvSpPr>
        <p:spPr>
          <a:xfrm>
            <a:off x="422196" y="1840587"/>
            <a:ext cx="1503045" cy="164902"/>
          </a:xfrm>
          <a:prstGeom prst="rect">
            <a:avLst/>
          </a:prstGeom>
          <a:noFill/>
          <a:ln/>
        </p:spPr>
        <p:txBody>
          <a:bodyPr wrap="none" lIns="0" tIns="0" rIns="0" bIns="0" rtlCol="0" anchor="t"/>
          <a:lstStyle/>
          <a:p>
            <a:pPr algn="l" indent="0" marL="0">
              <a:lnSpc>
                <a:spcPts val="1250"/>
              </a:lnSpc>
              <a:buNone/>
            </a:pPr>
            <a:r>
              <a:rPr lang="en-US" sz="1000" b="1" dirty="0">
                <a:solidFill>
                  <a:srgbClr val="0066A1"/>
                </a:solidFill>
                <a:latin typeface="Nunito Sans Bold" pitchFamily="34" charset="0"/>
                <a:ea typeface="Nunito Sans Bold" pitchFamily="34" charset="-122"/>
                <a:cs typeface="Nunito Sans Bold" pitchFamily="34" charset="-120"/>
              </a:rPr>
              <a:t>Mathematical Definition:</a:t>
            </a:r>
            <a:endParaRPr lang="en-US" sz="1000" dirty="0"/>
          </a:p>
        </p:txBody>
      </p:sp>
      <p:sp>
        <p:nvSpPr>
          <p:cNvPr id="8" name="Text 6"/>
          <p:cNvSpPr/>
          <p:nvPr/>
        </p:nvSpPr>
        <p:spPr>
          <a:xfrm>
            <a:off x="422196" y="2139077"/>
            <a:ext cx="6764298" cy="180023"/>
          </a:xfrm>
          <a:prstGeom prst="rect">
            <a:avLst/>
          </a:prstGeom>
          <a:noFill/>
          <a:ln/>
        </p:spPr>
        <p:txBody>
          <a:bodyPr wrap="none" lIns="0" tIns="0" rIns="0" bIns="0" rtlCol="0" anchor="t"/>
          <a:lstStyle/>
          <a:p>
            <a:pPr algn="l" indent="0" marL="0">
              <a:lnSpc>
                <a:spcPts val="1450"/>
              </a:lnSpc>
              <a:buNone/>
            </a:pPr>
            <a:endParaRPr lang="en-US" sz="900" dirty="0"/>
          </a:p>
        </p:txBody>
      </p:sp>
      <p:pic>
        <p:nvPicPr>
          <p:cNvPr id="9" name="Image 0" descr="preencoded.png">    </p:cNvPr>
          <p:cNvPicPr>
            <a:picLocks noChangeAspect="1"/>
          </p:cNvPicPr>
          <p:nvPr/>
        </p:nvPicPr>
        <p:blipFill>
          <a:blip r:embed="rId1"/>
          <a:stretch>
            <a:fillRect/>
          </a:stretch>
        </p:blipFill>
        <p:spPr>
          <a:xfrm>
            <a:off x="422196" y="2139077"/>
            <a:ext cx="6764298" cy="180023"/>
          </a:xfrm>
          <a:prstGeom prst="rect">
            <a:avLst/>
          </a:prstGeom>
        </p:spPr>
      </p:pic>
      <p:sp>
        <p:nvSpPr>
          <p:cNvPr id="10" name="Text 7"/>
          <p:cNvSpPr/>
          <p:nvPr/>
        </p:nvSpPr>
        <p:spPr>
          <a:xfrm>
            <a:off x="422196" y="2452688"/>
            <a:ext cx="6764298" cy="168950"/>
          </a:xfrm>
          <a:prstGeom prst="rect">
            <a:avLst/>
          </a:prstGeom>
          <a:noFill/>
          <a:ln/>
        </p:spPr>
        <p:txBody>
          <a:bodyPr wrap="none" lIns="0" tIns="0" rIns="0" bIns="0" rtlCol="0" anchor="t"/>
          <a:lstStyle/>
          <a:p>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Like: "If water pressure &gt; 0, let it flow; otherwise, block completely"</a:t>
            </a:r>
            <a:endParaRPr lang="en-US" sz="800" dirty="0"/>
          </a:p>
        </p:txBody>
      </p:sp>
      <p:sp>
        <p:nvSpPr>
          <p:cNvPr id="11" name="Text 8"/>
          <p:cNvSpPr/>
          <p:nvPr/>
        </p:nvSpPr>
        <p:spPr>
          <a:xfrm>
            <a:off x="422196" y="2727127"/>
            <a:ext cx="1319570" cy="164902"/>
          </a:xfrm>
          <a:prstGeom prst="rect">
            <a:avLst/>
          </a:prstGeom>
          <a:noFill/>
          <a:ln/>
        </p:spPr>
        <p:txBody>
          <a:bodyPr wrap="none" lIns="0" tIns="0" rIns="0" bIns="0" rtlCol="0" anchor="t"/>
          <a:lstStyle/>
          <a:p>
            <a:pPr algn="l" indent="0" marL="0">
              <a:lnSpc>
                <a:spcPts val="1250"/>
              </a:lnSpc>
              <a:buNone/>
            </a:pPr>
            <a:r>
              <a:rPr lang="en-US" sz="1000" b="1" dirty="0">
                <a:solidFill>
                  <a:srgbClr val="0066A1"/>
                </a:solidFill>
                <a:latin typeface="Nunito Sans Bold" pitchFamily="34" charset="0"/>
                <a:ea typeface="Nunito Sans Bold" pitchFamily="34" charset="-122"/>
                <a:cs typeface="Nunito Sans Bold" pitchFamily="34" charset="-120"/>
              </a:rPr>
              <a:t>Everyday Examples:</a:t>
            </a:r>
            <a:endParaRPr lang="en-US" sz="1000" dirty="0"/>
          </a:p>
        </p:txBody>
      </p:sp>
      <p:sp>
        <p:nvSpPr>
          <p:cNvPr id="12" name="Text 9"/>
          <p:cNvSpPr/>
          <p:nvPr/>
        </p:nvSpPr>
        <p:spPr>
          <a:xfrm>
            <a:off x="422196" y="2997518"/>
            <a:ext cx="6764298" cy="168950"/>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0000"/>
                </a:solidFill>
                <a:latin typeface="Nunito Sans" pitchFamily="34" charset="0"/>
                <a:ea typeface="Nunito Sans" pitchFamily="34" charset="-122"/>
                <a:cs typeface="Nunito Sans" pitchFamily="34" charset="-120"/>
              </a:rPr>
              <a:t>Automatic doors: Only open when someone approaches (positive signal)</a:t>
            </a:r>
            <a:endParaRPr lang="en-US" sz="800" dirty="0"/>
          </a:p>
        </p:txBody>
      </p:sp>
      <p:sp>
        <p:nvSpPr>
          <p:cNvPr id="13" name="Text 10"/>
          <p:cNvSpPr/>
          <p:nvPr/>
        </p:nvSpPr>
        <p:spPr>
          <a:xfrm>
            <a:off x="422196" y="3203377"/>
            <a:ext cx="6764298" cy="168950"/>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0000"/>
                </a:solidFill>
                <a:latin typeface="Nunito Sans" pitchFamily="34" charset="0"/>
                <a:ea typeface="Nunito Sans" pitchFamily="34" charset="-122"/>
                <a:cs typeface="Nunito Sans" pitchFamily="34" charset="-120"/>
              </a:rPr>
              <a:t>Motion sensors: Only trigger lights when movement detected</a:t>
            </a:r>
            <a:endParaRPr lang="en-US" sz="800" dirty="0"/>
          </a:p>
        </p:txBody>
      </p:sp>
      <p:sp>
        <p:nvSpPr>
          <p:cNvPr id="14" name="Text 11"/>
          <p:cNvSpPr/>
          <p:nvPr/>
        </p:nvSpPr>
        <p:spPr>
          <a:xfrm>
            <a:off x="422196" y="3409236"/>
            <a:ext cx="6764298" cy="168950"/>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0000"/>
                </a:solidFill>
                <a:latin typeface="Nunito Sans" pitchFamily="34" charset="0"/>
                <a:ea typeface="Nunito Sans" pitchFamily="34" charset="-122"/>
                <a:cs typeface="Nunito Sans" pitchFamily="34" charset="-120"/>
              </a:rPr>
              <a:t>Bank withdrawals: Only allow if sufficient balance (positive)</a:t>
            </a:r>
            <a:endParaRPr lang="en-US" sz="800" dirty="0"/>
          </a:p>
        </p:txBody>
      </p:sp>
      <p:pic>
        <p:nvPicPr>
          <p:cNvPr id="15" name="Image 1" descr="preencoded.png">    </p:cNvPr>
          <p:cNvPicPr>
            <a:picLocks noChangeAspect="1"/>
          </p:cNvPicPr>
          <p:nvPr/>
        </p:nvPicPr>
        <p:blipFill>
          <a:blip r:embed="rId2"/>
          <a:stretch>
            <a:fillRect/>
          </a:stretch>
        </p:blipFill>
        <p:spPr>
          <a:xfrm>
            <a:off x="7451527" y="897255"/>
            <a:ext cx="6756678" cy="6756678"/>
          </a:xfrm>
          <a:prstGeom prst="rect">
            <a:avLst/>
          </a:prstGeom>
        </p:spPr>
      </p:pic>
      <p:sp>
        <p:nvSpPr>
          <p:cNvPr id="16" name="Text 12"/>
          <p:cNvSpPr/>
          <p:nvPr/>
        </p:nvSpPr>
        <p:spPr>
          <a:xfrm>
            <a:off x="7451527" y="7772638"/>
            <a:ext cx="6764298" cy="337899"/>
          </a:xfrm>
          <a:prstGeom prst="rect">
            <a:avLst/>
          </a:prstGeom>
          <a:noFill/>
          <a:ln/>
        </p:spPr>
        <p:txBody>
          <a:bodyPr wrap="square" lIns="0" tIns="0" rIns="0" bIns="0" rtlCol="0" anchor="t"/>
          <a:lstStyle/>
          <a:p>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ReLU (Rectified Linear Unit) functions like a one-way valve in a water pipe, allowing positive values to flow through unchanged while completely blocking negative values.</a:t>
            </a:r>
            <a:endParaRPr lang="en-US" sz="800" dirty="0"/>
          </a:p>
        </p:txBody>
      </p:sp>
      <p:sp>
        <p:nvSpPr>
          <p:cNvPr id="17" name="Text 13"/>
          <p:cNvSpPr/>
          <p:nvPr/>
        </p:nvSpPr>
        <p:spPr>
          <a:xfrm>
            <a:off x="422196" y="8363902"/>
            <a:ext cx="2557820" cy="164902"/>
          </a:xfrm>
          <a:prstGeom prst="rect">
            <a:avLst/>
          </a:prstGeom>
          <a:noFill/>
          <a:ln/>
        </p:spPr>
        <p:txBody>
          <a:bodyPr wrap="none" lIns="0" tIns="0" rIns="0" bIns="0" rtlCol="0" anchor="t"/>
          <a:lstStyle/>
          <a:p>
            <a:pPr algn="l" indent="0" marL="0">
              <a:lnSpc>
                <a:spcPts val="1250"/>
              </a:lnSpc>
              <a:buNone/>
            </a:pPr>
            <a:r>
              <a:rPr lang="en-US" sz="1000" b="1" dirty="0">
                <a:solidFill>
                  <a:srgbClr val="0066A1"/>
                </a:solidFill>
                <a:latin typeface="Nunito Sans Bold" pitchFamily="34" charset="0"/>
                <a:ea typeface="Nunito Sans Bold" pitchFamily="34" charset="-122"/>
                <a:cs typeface="Nunito Sans Bold" pitchFamily="34" charset="-120"/>
              </a:rPr>
              <a:t>Why ReLU Revolutionized Deep Learning:</a:t>
            </a:r>
            <a:endParaRPr lang="en-US" sz="1000" dirty="0"/>
          </a:p>
        </p:txBody>
      </p:sp>
      <p:sp>
        <p:nvSpPr>
          <p:cNvPr id="18" name="Shape 14"/>
          <p:cNvSpPr/>
          <p:nvPr/>
        </p:nvSpPr>
        <p:spPr>
          <a:xfrm>
            <a:off x="422196" y="8687157"/>
            <a:ext cx="6840260" cy="623411"/>
          </a:xfrm>
          <a:prstGeom prst="roundRect">
            <a:avLst>
              <a:gd name="adj" fmla="val 7113"/>
            </a:avLst>
          </a:prstGeom>
          <a:solidFill>
            <a:srgbClr val="CCE5FF"/>
          </a:solidFill>
          <a:ln w="7620">
            <a:solidFill>
              <a:srgbClr val="B2CBE5"/>
            </a:solidFill>
            <a:prstDash val="solid"/>
          </a:ln>
        </p:spPr>
      </p:sp>
      <p:sp>
        <p:nvSpPr>
          <p:cNvPr id="19" name="Text 15"/>
          <p:cNvSpPr/>
          <p:nvPr/>
        </p:nvSpPr>
        <p:spPr>
          <a:xfrm>
            <a:off x="535305" y="8800267"/>
            <a:ext cx="1319570" cy="164902"/>
          </a:xfrm>
          <a:prstGeom prst="rect">
            <a:avLst/>
          </a:prstGeom>
          <a:noFill/>
          <a:ln/>
        </p:spPr>
        <p:txBody>
          <a:bodyPr wrap="none" lIns="0" tIns="0" rIns="0" bIns="0" rtlCol="0" anchor="t"/>
          <a:lstStyle/>
          <a:p>
            <a:pPr algn="l" indent="0" marL="0">
              <a:lnSpc>
                <a:spcPts val="1250"/>
              </a:lnSpc>
              <a:buNone/>
            </a:pPr>
            <a:r>
              <a:rPr lang="en-US" sz="1000" b="1" dirty="0">
                <a:solidFill>
                  <a:srgbClr val="000000"/>
                </a:solidFill>
                <a:latin typeface="Nunito Sans Bold" pitchFamily="34" charset="0"/>
                <a:ea typeface="Nunito Sans Bold" pitchFamily="34" charset="-122"/>
                <a:cs typeface="Nunito Sans Bold" pitchFamily="34" charset="-120"/>
              </a:rPr>
              <a:t>Fast decisions</a:t>
            </a:r>
            <a:endParaRPr lang="en-US" sz="1000" dirty="0"/>
          </a:p>
        </p:txBody>
      </p:sp>
      <p:sp>
        <p:nvSpPr>
          <p:cNvPr id="20" name="Text 16"/>
          <p:cNvSpPr/>
          <p:nvPr/>
        </p:nvSpPr>
        <p:spPr>
          <a:xfrm>
            <a:off x="535305" y="9028509"/>
            <a:ext cx="6614041" cy="168950"/>
          </a:xfrm>
          <a:prstGeom prst="rect">
            <a:avLst/>
          </a:prstGeom>
          <a:noFill/>
          <a:ln/>
        </p:spPr>
        <p:txBody>
          <a:bodyPr wrap="none" lIns="0" tIns="0" rIns="0" bIns="0" rtlCol="0" anchor="t"/>
          <a:lstStyle/>
          <a:p>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No complex calculations needed</a:t>
            </a:r>
            <a:endParaRPr lang="en-US" sz="800" dirty="0"/>
          </a:p>
        </p:txBody>
      </p:sp>
      <p:sp>
        <p:nvSpPr>
          <p:cNvPr id="21" name="Shape 17"/>
          <p:cNvSpPr/>
          <p:nvPr/>
        </p:nvSpPr>
        <p:spPr>
          <a:xfrm>
            <a:off x="7367945" y="8687157"/>
            <a:ext cx="6840260" cy="623411"/>
          </a:xfrm>
          <a:prstGeom prst="roundRect">
            <a:avLst>
              <a:gd name="adj" fmla="val 7113"/>
            </a:avLst>
          </a:prstGeom>
          <a:solidFill>
            <a:srgbClr val="CCE5FF"/>
          </a:solidFill>
          <a:ln w="7620">
            <a:solidFill>
              <a:srgbClr val="B2CBE5"/>
            </a:solidFill>
            <a:prstDash val="solid"/>
          </a:ln>
        </p:spPr>
      </p:sp>
      <p:sp>
        <p:nvSpPr>
          <p:cNvPr id="22" name="Text 18"/>
          <p:cNvSpPr/>
          <p:nvPr/>
        </p:nvSpPr>
        <p:spPr>
          <a:xfrm>
            <a:off x="7481054" y="8800267"/>
            <a:ext cx="1319570" cy="164902"/>
          </a:xfrm>
          <a:prstGeom prst="rect">
            <a:avLst/>
          </a:prstGeom>
          <a:noFill/>
          <a:ln/>
        </p:spPr>
        <p:txBody>
          <a:bodyPr wrap="none" lIns="0" tIns="0" rIns="0" bIns="0" rtlCol="0" anchor="t"/>
          <a:lstStyle/>
          <a:p>
            <a:pPr algn="l" indent="0" marL="0">
              <a:lnSpc>
                <a:spcPts val="1250"/>
              </a:lnSpc>
              <a:buNone/>
            </a:pPr>
            <a:r>
              <a:rPr lang="en-US" sz="1000" b="1" dirty="0">
                <a:solidFill>
                  <a:srgbClr val="000000"/>
                </a:solidFill>
                <a:latin typeface="Nunito Sans Bold" pitchFamily="34" charset="0"/>
                <a:ea typeface="Nunito Sans Bold" pitchFamily="34" charset="-122"/>
                <a:cs typeface="Nunito Sans Bold" pitchFamily="34" charset="-120"/>
              </a:rPr>
              <a:t>Clear signals</a:t>
            </a:r>
            <a:endParaRPr lang="en-US" sz="1000" dirty="0"/>
          </a:p>
        </p:txBody>
      </p:sp>
      <p:sp>
        <p:nvSpPr>
          <p:cNvPr id="23" name="Text 19"/>
          <p:cNvSpPr/>
          <p:nvPr/>
        </p:nvSpPr>
        <p:spPr>
          <a:xfrm>
            <a:off x="7481054" y="9028509"/>
            <a:ext cx="6614041" cy="168950"/>
          </a:xfrm>
          <a:prstGeom prst="rect">
            <a:avLst/>
          </a:prstGeom>
          <a:noFill/>
          <a:ln/>
        </p:spPr>
        <p:txBody>
          <a:bodyPr wrap="none" lIns="0" tIns="0" rIns="0" bIns="0" rtlCol="0" anchor="t"/>
          <a:lstStyle/>
          <a:p>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Strong positive signals stay strong</a:t>
            </a:r>
            <a:endParaRPr lang="en-US" sz="800" dirty="0"/>
          </a:p>
        </p:txBody>
      </p:sp>
      <p:sp>
        <p:nvSpPr>
          <p:cNvPr id="24" name="Shape 20"/>
          <p:cNvSpPr/>
          <p:nvPr/>
        </p:nvSpPr>
        <p:spPr>
          <a:xfrm>
            <a:off x="422196" y="9416058"/>
            <a:ext cx="6840260" cy="623411"/>
          </a:xfrm>
          <a:prstGeom prst="roundRect">
            <a:avLst>
              <a:gd name="adj" fmla="val 7113"/>
            </a:avLst>
          </a:prstGeom>
          <a:solidFill>
            <a:srgbClr val="CCE5FF"/>
          </a:solidFill>
          <a:ln w="7620">
            <a:solidFill>
              <a:srgbClr val="B2CBE5"/>
            </a:solidFill>
            <a:prstDash val="solid"/>
          </a:ln>
        </p:spPr>
      </p:sp>
      <p:sp>
        <p:nvSpPr>
          <p:cNvPr id="25" name="Text 21"/>
          <p:cNvSpPr/>
          <p:nvPr/>
        </p:nvSpPr>
        <p:spPr>
          <a:xfrm>
            <a:off x="535305" y="9529167"/>
            <a:ext cx="1319570" cy="164902"/>
          </a:xfrm>
          <a:prstGeom prst="rect">
            <a:avLst/>
          </a:prstGeom>
          <a:noFill/>
          <a:ln/>
        </p:spPr>
        <p:txBody>
          <a:bodyPr wrap="none" lIns="0" tIns="0" rIns="0" bIns="0" rtlCol="0" anchor="t"/>
          <a:lstStyle/>
          <a:p>
            <a:pPr algn="l" indent="0" marL="0">
              <a:lnSpc>
                <a:spcPts val="1250"/>
              </a:lnSpc>
              <a:buNone/>
            </a:pPr>
            <a:r>
              <a:rPr lang="en-US" sz="1000" b="1" dirty="0">
                <a:solidFill>
                  <a:srgbClr val="000000"/>
                </a:solidFill>
                <a:latin typeface="Nunito Sans Bold" pitchFamily="34" charset="0"/>
                <a:ea typeface="Nunito Sans Bold" pitchFamily="34" charset="-122"/>
                <a:cs typeface="Nunito Sans Bold" pitchFamily="34" charset="-120"/>
              </a:rPr>
              <a:t>Efficient</a:t>
            </a:r>
            <a:endParaRPr lang="en-US" sz="1000" dirty="0"/>
          </a:p>
        </p:txBody>
      </p:sp>
      <p:sp>
        <p:nvSpPr>
          <p:cNvPr id="26" name="Text 22"/>
          <p:cNvSpPr/>
          <p:nvPr/>
        </p:nvSpPr>
        <p:spPr>
          <a:xfrm>
            <a:off x="535305" y="9757410"/>
            <a:ext cx="6614041" cy="168950"/>
          </a:xfrm>
          <a:prstGeom prst="rect">
            <a:avLst/>
          </a:prstGeom>
          <a:noFill/>
          <a:ln/>
        </p:spPr>
        <p:txBody>
          <a:bodyPr wrap="none" lIns="0" tIns="0" rIns="0" bIns="0" rtlCol="0" anchor="t"/>
          <a:lstStyle/>
          <a:p>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Many neurons "turn off" saving computation</a:t>
            </a:r>
            <a:endParaRPr lang="en-US" sz="800" dirty="0"/>
          </a:p>
        </p:txBody>
      </p:sp>
      <p:sp>
        <p:nvSpPr>
          <p:cNvPr id="27" name="Shape 23"/>
          <p:cNvSpPr/>
          <p:nvPr/>
        </p:nvSpPr>
        <p:spPr>
          <a:xfrm>
            <a:off x="7367945" y="9416058"/>
            <a:ext cx="6840260" cy="623411"/>
          </a:xfrm>
          <a:prstGeom prst="roundRect">
            <a:avLst>
              <a:gd name="adj" fmla="val 7113"/>
            </a:avLst>
          </a:prstGeom>
          <a:solidFill>
            <a:srgbClr val="CCE5FF"/>
          </a:solidFill>
          <a:ln w="7620">
            <a:solidFill>
              <a:srgbClr val="B2CBE5"/>
            </a:solidFill>
            <a:prstDash val="solid"/>
          </a:ln>
        </p:spPr>
      </p:sp>
      <p:sp>
        <p:nvSpPr>
          <p:cNvPr id="28" name="Text 24"/>
          <p:cNvSpPr/>
          <p:nvPr/>
        </p:nvSpPr>
        <p:spPr>
          <a:xfrm>
            <a:off x="7481054" y="9529167"/>
            <a:ext cx="1319570" cy="164902"/>
          </a:xfrm>
          <a:prstGeom prst="rect">
            <a:avLst/>
          </a:prstGeom>
          <a:noFill/>
          <a:ln/>
        </p:spPr>
        <p:txBody>
          <a:bodyPr wrap="none" lIns="0" tIns="0" rIns="0" bIns="0" rtlCol="0" anchor="t"/>
          <a:lstStyle/>
          <a:p>
            <a:pPr algn="l" indent="0" marL="0">
              <a:lnSpc>
                <a:spcPts val="1250"/>
              </a:lnSpc>
              <a:buNone/>
            </a:pPr>
            <a:r>
              <a:rPr lang="en-US" sz="1000" b="1" dirty="0">
                <a:solidFill>
                  <a:srgbClr val="000000"/>
                </a:solidFill>
                <a:latin typeface="Nunito Sans Bold" pitchFamily="34" charset="0"/>
                <a:ea typeface="Nunito Sans Bold" pitchFamily="34" charset="-122"/>
                <a:cs typeface="Nunito Sans Bold" pitchFamily="34" charset="-120"/>
              </a:rPr>
              <a:t>Reliable</a:t>
            </a:r>
            <a:endParaRPr lang="en-US" sz="1000" dirty="0"/>
          </a:p>
        </p:txBody>
      </p:sp>
      <p:sp>
        <p:nvSpPr>
          <p:cNvPr id="29" name="Text 25"/>
          <p:cNvSpPr/>
          <p:nvPr/>
        </p:nvSpPr>
        <p:spPr>
          <a:xfrm>
            <a:off x="7481054" y="9757410"/>
            <a:ext cx="6614041" cy="168950"/>
          </a:xfrm>
          <a:prstGeom prst="rect">
            <a:avLst/>
          </a:prstGeom>
          <a:noFill/>
          <a:ln/>
        </p:spPr>
        <p:txBody>
          <a:bodyPr wrap="none" lIns="0" tIns="0" rIns="0" bIns="0" rtlCol="0" anchor="t"/>
          <a:lstStyle/>
          <a:p>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Doesn't get "confused" like older activation functions</a:t>
            </a:r>
            <a:endParaRPr lang="en-US" sz="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218486"/>
            <a:ext cx="12596932" cy="620078"/>
          </a:xfrm>
          <a:prstGeom prst="rect">
            <a:avLst/>
          </a:prstGeom>
          <a:noFill/>
          <a:ln/>
        </p:spPr>
        <p:txBody>
          <a:bodyPr wrap="none" lIns="0" tIns="0" rIns="0" bIns="0" rtlCol="0" anchor="t"/>
          <a:lstStyle/>
          <a:p>
            <a:pPr algn="l" indent="0" marL="0">
              <a:lnSpc>
                <a:spcPts val="4850"/>
              </a:lnSpc>
              <a:buNone/>
            </a:pPr>
            <a:r>
              <a:rPr lang="en-US" sz="3900" b="1" dirty="0">
                <a:solidFill>
                  <a:srgbClr val="0066A1"/>
                </a:solidFill>
                <a:latin typeface="Nunito Sans Bold" pitchFamily="34" charset="0"/>
                <a:ea typeface="Nunito Sans Bold" pitchFamily="34" charset="-122"/>
                <a:cs typeface="Nunito Sans Bold" pitchFamily="34" charset="-120"/>
              </a:rPr>
              <a:t>Activation Functions - Like Different Types of Switches</a:t>
            </a:r>
            <a:endParaRPr lang="en-US" sz="3900" dirty="0"/>
          </a:p>
        </p:txBody>
      </p:sp>
      <p:sp>
        <p:nvSpPr>
          <p:cNvPr id="3" name="Text 1"/>
          <p:cNvSpPr/>
          <p:nvPr/>
        </p:nvSpPr>
        <p:spPr>
          <a:xfrm>
            <a:off x="793790" y="2334578"/>
            <a:ext cx="2841665" cy="310158"/>
          </a:xfrm>
          <a:prstGeom prst="rect">
            <a:avLst/>
          </a:prstGeom>
          <a:noFill/>
          <a:ln/>
        </p:spPr>
        <p:txBody>
          <a:bodyPr wrap="none" lIns="0" tIns="0" rIns="0" bIns="0" rtlCol="0" anchor="t"/>
          <a:lstStyle/>
          <a:p>
            <a:pPr algn="l" indent="0" marL="0">
              <a:lnSpc>
                <a:spcPts val="2400"/>
              </a:lnSpc>
              <a:buNone/>
            </a:pPr>
            <a:r>
              <a:rPr lang="en-US" sz="1950" b="1" dirty="0">
                <a:solidFill>
                  <a:srgbClr val="0066A1"/>
                </a:solidFill>
                <a:latin typeface="Nunito Sans Bold" pitchFamily="34" charset="0"/>
                <a:ea typeface="Nunito Sans Bold" pitchFamily="34" charset="-122"/>
                <a:cs typeface="Nunito Sans Bold" pitchFamily="34" charset="-120"/>
              </a:rPr>
              <a:t>Sigmoid: Dimmer Switch</a:t>
            </a:r>
            <a:endParaRPr lang="en-US" sz="1950" dirty="0"/>
          </a:p>
        </p:txBody>
      </p:sp>
      <p:sp>
        <p:nvSpPr>
          <p:cNvPr id="4" name="Text 2"/>
          <p:cNvSpPr/>
          <p:nvPr/>
        </p:nvSpPr>
        <p:spPr>
          <a:xfrm>
            <a:off x="793790" y="2895838"/>
            <a:ext cx="4025741" cy="564833"/>
          </a:xfrm>
          <a:prstGeom prst="rect">
            <a:avLst/>
          </a:prstGeom>
          <a:noFill/>
          <a:ln/>
        </p:spPr>
        <p:txBody>
          <a:bodyPr wrap="square" lIns="0" tIns="0" rIns="0" bIns="0" rtlCol="0" anchor="t"/>
          <a:lstStyle/>
          <a:p>
            <a:pPr algn="l" indent="0" marL="0">
              <a:lnSpc>
                <a:spcPts val="2800"/>
              </a:lnSpc>
              <a:buNone/>
            </a:pPr>
            <a:endParaRPr lang="en-US" sz="1750" dirty="0"/>
          </a:p>
        </p:txBody>
      </p:sp>
      <p:pic>
        <p:nvPicPr>
          <p:cNvPr id="5" name="Image 0" descr="preencoded.png">    </p:cNvPr>
          <p:cNvPicPr>
            <a:picLocks noChangeAspect="1"/>
          </p:cNvPicPr>
          <p:nvPr/>
        </p:nvPicPr>
        <p:blipFill>
          <a:blip r:embed="rId1"/>
          <a:stretch>
            <a:fillRect/>
          </a:stretch>
        </p:blipFill>
        <p:spPr>
          <a:xfrm>
            <a:off x="793790" y="2895838"/>
            <a:ext cx="4025741" cy="564833"/>
          </a:xfrm>
          <a:prstGeom prst="rect">
            <a:avLst/>
          </a:prstGeom>
        </p:spPr>
      </p:pic>
      <p:sp>
        <p:nvSpPr>
          <p:cNvPr id="6" name="Text 3"/>
          <p:cNvSpPr/>
          <p:nvPr/>
        </p:nvSpPr>
        <p:spPr>
          <a:xfrm>
            <a:off x="793790" y="3711773"/>
            <a:ext cx="402574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Like: Gradually brighten/dim lights (smooth 0 to 1)</a:t>
            </a:r>
            <a:endParaRPr lang="en-US" sz="1550" dirty="0"/>
          </a:p>
        </p:txBody>
      </p:sp>
      <p:sp>
        <p:nvSpPr>
          <p:cNvPr id="7" name="Text 4"/>
          <p:cNvSpPr/>
          <p:nvPr/>
        </p:nvSpPr>
        <p:spPr>
          <a:xfrm>
            <a:off x="793790" y="4525447"/>
            <a:ext cx="402574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Use case: Bedroom lighting, probability outputs</a:t>
            </a:r>
            <a:endParaRPr lang="en-US" sz="1550" dirty="0"/>
          </a:p>
        </p:txBody>
      </p:sp>
      <p:sp>
        <p:nvSpPr>
          <p:cNvPr id="8" name="Text 5"/>
          <p:cNvSpPr/>
          <p:nvPr/>
        </p:nvSpPr>
        <p:spPr>
          <a:xfrm>
            <a:off x="793790" y="5339120"/>
            <a:ext cx="402574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Real example: "How confident are you?" (0% to 100%)</a:t>
            </a:r>
            <a:endParaRPr lang="en-US" sz="1550" dirty="0"/>
          </a:p>
        </p:txBody>
      </p:sp>
      <p:sp>
        <p:nvSpPr>
          <p:cNvPr id="9" name="Text 6"/>
          <p:cNvSpPr/>
          <p:nvPr/>
        </p:nvSpPr>
        <p:spPr>
          <a:xfrm>
            <a:off x="5311259" y="2334578"/>
            <a:ext cx="3218736" cy="310158"/>
          </a:xfrm>
          <a:prstGeom prst="rect">
            <a:avLst/>
          </a:prstGeom>
          <a:noFill/>
          <a:ln/>
        </p:spPr>
        <p:txBody>
          <a:bodyPr wrap="none" lIns="0" tIns="0" rIns="0" bIns="0" rtlCol="0" anchor="t"/>
          <a:lstStyle/>
          <a:p>
            <a:pPr algn="l" indent="0" marL="0">
              <a:lnSpc>
                <a:spcPts val="2400"/>
              </a:lnSpc>
              <a:buNone/>
            </a:pPr>
            <a:r>
              <a:rPr lang="en-US" sz="1950" b="1" dirty="0">
                <a:solidFill>
                  <a:srgbClr val="0066A1"/>
                </a:solidFill>
                <a:latin typeface="Nunito Sans Bold" pitchFamily="34" charset="0"/>
                <a:ea typeface="Nunito Sans Bold" pitchFamily="34" charset="-122"/>
                <a:cs typeface="Nunito Sans Bold" pitchFamily="34" charset="-120"/>
              </a:rPr>
              <a:t>Tanh: Car Accelerator/Brake</a:t>
            </a:r>
            <a:endParaRPr lang="en-US" sz="1950" dirty="0"/>
          </a:p>
        </p:txBody>
      </p:sp>
      <p:sp>
        <p:nvSpPr>
          <p:cNvPr id="10" name="Text 7"/>
          <p:cNvSpPr/>
          <p:nvPr/>
        </p:nvSpPr>
        <p:spPr>
          <a:xfrm>
            <a:off x="5311259" y="2843093"/>
            <a:ext cx="402431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Range: [-1, 1]</a:t>
            </a:r>
            <a:endParaRPr lang="en-US" sz="1550" dirty="0"/>
          </a:p>
        </p:txBody>
      </p:sp>
      <p:sp>
        <p:nvSpPr>
          <p:cNvPr id="11" name="Text 8"/>
          <p:cNvSpPr/>
          <p:nvPr/>
        </p:nvSpPr>
        <p:spPr>
          <a:xfrm>
            <a:off x="5311259" y="3339227"/>
            <a:ext cx="4024313"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Like: Push forward to accelerate, pull back to brake</a:t>
            </a:r>
            <a:endParaRPr lang="en-US" sz="1550" dirty="0"/>
          </a:p>
        </p:txBody>
      </p:sp>
      <p:sp>
        <p:nvSpPr>
          <p:cNvPr id="12" name="Text 9"/>
          <p:cNvSpPr/>
          <p:nvPr/>
        </p:nvSpPr>
        <p:spPr>
          <a:xfrm>
            <a:off x="5311259" y="4152900"/>
            <a:ext cx="402431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Use case: Bidirectional control systems</a:t>
            </a:r>
            <a:endParaRPr lang="en-US" sz="1550" dirty="0"/>
          </a:p>
        </p:txBody>
      </p:sp>
      <p:sp>
        <p:nvSpPr>
          <p:cNvPr id="13" name="Text 10"/>
          <p:cNvSpPr/>
          <p:nvPr/>
        </p:nvSpPr>
        <p:spPr>
          <a:xfrm>
            <a:off x="5311259" y="4649033"/>
            <a:ext cx="4024313"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Real example: Steering wheel (left/right), volume control (up/down)</a:t>
            </a:r>
            <a:endParaRPr lang="en-US" sz="1550" dirty="0"/>
          </a:p>
        </p:txBody>
      </p:sp>
      <p:sp>
        <p:nvSpPr>
          <p:cNvPr id="14" name="Text 11"/>
          <p:cNvSpPr/>
          <p:nvPr/>
        </p:nvSpPr>
        <p:spPr>
          <a:xfrm>
            <a:off x="9827300" y="2334578"/>
            <a:ext cx="2936915" cy="310158"/>
          </a:xfrm>
          <a:prstGeom prst="rect">
            <a:avLst/>
          </a:prstGeom>
          <a:noFill/>
          <a:ln/>
        </p:spPr>
        <p:txBody>
          <a:bodyPr wrap="none" lIns="0" tIns="0" rIns="0" bIns="0" rtlCol="0" anchor="t"/>
          <a:lstStyle/>
          <a:p>
            <a:pPr algn="l" indent="0" marL="0">
              <a:lnSpc>
                <a:spcPts val="2400"/>
              </a:lnSpc>
              <a:buNone/>
            </a:pPr>
            <a:r>
              <a:rPr lang="en-US" sz="1950" b="1" dirty="0">
                <a:solidFill>
                  <a:srgbClr val="0066A1"/>
                </a:solidFill>
                <a:latin typeface="Nunito Sans Bold" pitchFamily="34" charset="0"/>
                <a:ea typeface="Nunito Sans Bold" pitchFamily="34" charset="-122"/>
                <a:cs typeface="Nunito Sans Bold" pitchFamily="34" charset="-120"/>
              </a:rPr>
              <a:t>Swish: Smart Thermostat</a:t>
            </a:r>
            <a:endParaRPr lang="en-US" sz="1950" dirty="0"/>
          </a:p>
        </p:txBody>
      </p:sp>
      <p:sp>
        <p:nvSpPr>
          <p:cNvPr id="15" name="Text 12"/>
          <p:cNvSpPr/>
          <p:nvPr/>
        </p:nvSpPr>
        <p:spPr>
          <a:xfrm>
            <a:off x="9827300" y="2895838"/>
            <a:ext cx="4024313" cy="346948"/>
          </a:xfrm>
          <a:prstGeom prst="rect">
            <a:avLst/>
          </a:prstGeom>
          <a:noFill/>
          <a:ln/>
        </p:spPr>
        <p:txBody>
          <a:bodyPr wrap="none" lIns="0" tIns="0" rIns="0" bIns="0" rtlCol="0" anchor="t"/>
          <a:lstStyle/>
          <a:p>
            <a:pPr algn="l" indent="0" marL="0">
              <a:lnSpc>
                <a:spcPts val="2800"/>
              </a:lnSpc>
              <a:buNone/>
            </a:pPr>
            <a:endParaRPr lang="en-US" sz="1750" dirty="0"/>
          </a:p>
        </p:txBody>
      </p:sp>
      <p:pic>
        <p:nvPicPr>
          <p:cNvPr id="16" name="Image 1" descr="preencoded.png">    </p:cNvPr>
          <p:cNvPicPr>
            <a:picLocks noChangeAspect="1"/>
          </p:cNvPicPr>
          <p:nvPr/>
        </p:nvPicPr>
        <p:blipFill>
          <a:blip r:embed="rId2"/>
          <a:stretch>
            <a:fillRect/>
          </a:stretch>
        </p:blipFill>
        <p:spPr>
          <a:xfrm>
            <a:off x="9827300" y="2895838"/>
            <a:ext cx="4024313" cy="346948"/>
          </a:xfrm>
          <a:prstGeom prst="rect">
            <a:avLst/>
          </a:prstGeom>
        </p:spPr>
      </p:pic>
      <p:sp>
        <p:nvSpPr>
          <p:cNvPr id="17" name="Text 13"/>
          <p:cNvSpPr/>
          <p:nvPr/>
        </p:nvSpPr>
        <p:spPr>
          <a:xfrm>
            <a:off x="9827300" y="3493889"/>
            <a:ext cx="4024313"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Like: Considers both temperature AND time of day for decisions</a:t>
            </a:r>
            <a:endParaRPr lang="en-US" sz="1550" dirty="0"/>
          </a:p>
        </p:txBody>
      </p:sp>
      <p:sp>
        <p:nvSpPr>
          <p:cNvPr id="18" name="Text 14"/>
          <p:cNvSpPr/>
          <p:nvPr/>
        </p:nvSpPr>
        <p:spPr>
          <a:xfrm>
            <a:off x="9827300" y="4307562"/>
            <a:ext cx="402431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Use case: Complex decision-making systems</a:t>
            </a:r>
            <a:endParaRPr lang="en-US" sz="1550" dirty="0"/>
          </a:p>
        </p:txBody>
      </p:sp>
      <p:sp>
        <p:nvSpPr>
          <p:cNvPr id="19" name="Text 15"/>
          <p:cNvSpPr/>
          <p:nvPr/>
        </p:nvSpPr>
        <p:spPr>
          <a:xfrm>
            <a:off x="9827300" y="4803696"/>
            <a:ext cx="4024313"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Real example: Smart home systems that learn your preferences</a:t>
            </a:r>
            <a:endParaRPr lang="en-US" sz="1550" dirty="0"/>
          </a:p>
        </p:txBody>
      </p:sp>
      <p:sp>
        <p:nvSpPr>
          <p:cNvPr id="20" name="Text 16"/>
          <p:cNvSpPr/>
          <p:nvPr/>
        </p:nvSpPr>
        <p:spPr>
          <a:xfrm>
            <a:off x="793790" y="637603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Different activation functions serve specific purposes in neural networks, just as different types of switches and controls serve different purposes in our homes. The choice of activation function can significantly impact network performance and training dynamics.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51128" y="310158"/>
            <a:ext cx="6086237" cy="352544"/>
          </a:xfrm>
          <a:prstGeom prst="rect">
            <a:avLst/>
          </a:prstGeom>
          <a:noFill/>
          <a:ln/>
        </p:spPr>
        <p:txBody>
          <a:bodyPr wrap="none" lIns="0" tIns="0" rIns="0" bIns="0" rtlCol="0" anchor="t"/>
          <a:lstStyle/>
          <a:p>
            <a:pPr algn="l" indent="0" marL="0">
              <a:lnSpc>
                <a:spcPts val="2750"/>
              </a:lnSpc>
              <a:buNone/>
            </a:pPr>
            <a:r>
              <a:rPr lang="en-US" sz="2200" b="1" dirty="0">
                <a:solidFill>
                  <a:srgbClr val="0066A1"/>
                </a:solidFill>
                <a:latin typeface="Nunito Sans Bold" pitchFamily="34" charset="0"/>
                <a:ea typeface="Nunito Sans Bold" pitchFamily="34" charset="-122"/>
                <a:cs typeface="Nunito Sans Bold" pitchFamily="34" charset="-120"/>
              </a:rPr>
              <a:t>Pooling - Like Reading a Newspaper Summary</a:t>
            </a:r>
            <a:endParaRPr lang="en-US" sz="2200" dirty="0"/>
          </a:p>
        </p:txBody>
      </p:sp>
      <p:sp>
        <p:nvSpPr>
          <p:cNvPr id="3" name="Text 1"/>
          <p:cNvSpPr/>
          <p:nvPr/>
        </p:nvSpPr>
        <p:spPr>
          <a:xfrm>
            <a:off x="451128" y="944642"/>
            <a:ext cx="1657350" cy="176213"/>
          </a:xfrm>
          <a:prstGeom prst="rect">
            <a:avLst/>
          </a:prstGeom>
          <a:noFill/>
          <a:ln/>
        </p:spPr>
        <p:txBody>
          <a:bodyPr wrap="none" lIns="0" tIns="0" rIns="0" bIns="0" rtlCol="0" anchor="t"/>
          <a:lstStyle/>
          <a:p>
            <a:pPr algn="l" indent="0" marL="0">
              <a:lnSpc>
                <a:spcPts val="1350"/>
              </a:lnSpc>
              <a:buNone/>
            </a:pPr>
            <a:r>
              <a:rPr lang="en-US" sz="1100" b="1" dirty="0">
                <a:solidFill>
                  <a:srgbClr val="0066A1"/>
                </a:solidFill>
                <a:latin typeface="Nunito Sans Bold" pitchFamily="34" charset="0"/>
                <a:ea typeface="Nunito Sans Bold" pitchFamily="34" charset="-122"/>
                <a:cs typeface="Nunito Sans Bold" pitchFamily="34" charset="-120"/>
              </a:rPr>
              <a:t>News Summary Analogy:</a:t>
            </a:r>
            <a:endParaRPr lang="en-US" sz="1100" dirty="0"/>
          </a:p>
        </p:txBody>
      </p:sp>
      <p:sp>
        <p:nvSpPr>
          <p:cNvPr id="4" name="Shape 2"/>
          <p:cNvSpPr/>
          <p:nvPr/>
        </p:nvSpPr>
        <p:spPr>
          <a:xfrm>
            <a:off x="451128" y="1247656"/>
            <a:ext cx="112752" cy="694849"/>
          </a:xfrm>
          <a:prstGeom prst="roundRect">
            <a:avLst>
              <a:gd name="adj" fmla="val 42018"/>
            </a:avLst>
          </a:prstGeom>
          <a:solidFill>
            <a:srgbClr val="CCE5FF"/>
          </a:solidFill>
          <a:ln w="7620">
            <a:solidFill>
              <a:srgbClr val="B2CBE5"/>
            </a:solidFill>
            <a:prstDash val="solid"/>
          </a:ln>
        </p:spPr>
      </p:sp>
      <p:sp>
        <p:nvSpPr>
          <p:cNvPr id="5" name="Text 3"/>
          <p:cNvSpPr/>
          <p:nvPr/>
        </p:nvSpPr>
        <p:spPr>
          <a:xfrm>
            <a:off x="676632" y="1360408"/>
            <a:ext cx="1409938" cy="176213"/>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Original article</a:t>
            </a:r>
            <a:endParaRPr lang="en-US" sz="1100" dirty="0"/>
          </a:p>
        </p:txBody>
      </p:sp>
      <p:sp>
        <p:nvSpPr>
          <p:cNvPr id="6" name="Text 4"/>
          <p:cNvSpPr/>
          <p:nvPr/>
        </p:nvSpPr>
        <p:spPr>
          <a:xfrm>
            <a:off x="676632" y="1649373"/>
            <a:ext cx="7201138" cy="180380"/>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1000 words with detailed information</a:t>
            </a:r>
            <a:endParaRPr lang="en-US" sz="850" dirty="0"/>
          </a:p>
        </p:txBody>
      </p:sp>
      <p:sp>
        <p:nvSpPr>
          <p:cNvPr id="7" name="Shape 5"/>
          <p:cNvSpPr/>
          <p:nvPr/>
        </p:nvSpPr>
        <p:spPr>
          <a:xfrm>
            <a:off x="620316" y="2055257"/>
            <a:ext cx="112752" cy="694849"/>
          </a:xfrm>
          <a:prstGeom prst="roundRect">
            <a:avLst>
              <a:gd name="adj" fmla="val 42018"/>
            </a:avLst>
          </a:prstGeom>
          <a:solidFill>
            <a:srgbClr val="CCE5FF"/>
          </a:solidFill>
          <a:ln w="7620">
            <a:solidFill>
              <a:srgbClr val="B2CBE5"/>
            </a:solidFill>
            <a:prstDash val="solid"/>
          </a:ln>
        </p:spPr>
      </p:sp>
      <p:sp>
        <p:nvSpPr>
          <p:cNvPr id="8" name="Text 6"/>
          <p:cNvSpPr/>
          <p:nvPr/>
        </p:nvSpPr>
        <p:spPr>
          <a:xfrm>
            <a:off x="845820" y="2168009"/>
            <a:ext cx="1409938" cy="176213"/>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Summary</a:t>
            </a:r>
            <a:endParaRPr lang="en-US" sz="1100" dirty="0"/>
          </a:p>
        </p:txBody>
      </p:sp>
      <p:sp>
        <p:nvSpPr>
          <p:cNvPr id="9" name="Text 7"/>
          <p:cNvSpPr/>
          <p:nvPr/>
        </p:nvSpPr>
        <p:spPr>
          <a:xfrm>
            <a:off x="845820" y="2456974"/>
            <a:ext cx="7031950" cy="180380"/>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100 words capturing main points</a:t>
            </a:r>
            <a:endParaRPr lang="en-US" sz="850" dirty="0"/>
          </a:p>
        </p:txBody>
      </p:sp>
      <p:sp>
        <p:nvSpPr>
          <p:cNvPr id="10" name="Shape 8"/>
          <p:cNvSpPr/>
          <p:nvPr/>
        </p:nvSpPr>
        <p:spPr>
          <a:xfrm>
            <a:off x="789503" y="2862858"/>
            <a:ext cx="112752" cy="694849"/>
          </a:xfrm>
          <a:prstGeom prst="roundRect">
            <a:avLst>
              <a:gd name="adj" fmla="val 42018"/>
            </a:avLst>
          </a:prstGeom>
          <a:solidFill>
            <a:srgbClr val="CCE5FF"/>
          </a:solidFill>
          <a:ln w="7620">
            <a:solidFill>
              <a:srgbClr val="B2CBE5"/>
            </a:solidFill>
            <a:prstDash val="solid"/>
          </a:ln>
        </p:spPr>
      </p:sp>
      <p:sp>
        <p:nvSpPr>
          <p:cNvPr id="11" name="Text 9"/>
          <p:cNvSpPr/>
          <p:nvPr/>
        </p:nvSpPr>
        <p:spPr>
          <a:xfrm>
            <a:off x="1015008" y="2975610"/>
            <a:ext cx="1409938" cy="176213"/>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Headlines</a:t>
            </a:r>
            <a:endParaRPr lang="en-US" sz="1100" dirty="0"/>
          </a:p>
        </p:txBody>
      </p:sp>
      <p:sp>
        <p:nvSpPr>
          <p:cNvPr id="12" name="Text 10"/>
          <p:cNvSpPr/>
          <p:nvPr/>
        </p:nvSpPr>
        <p:spPr>
          <a:xfrm>
            <a:off x="1015008" y="3264575"/>
            <a:ext cx="6862763" cy="180380"/>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10 words with key message</a:t>
            </a:r>
            <a:endParaRPr lang="en-US" sz="850" dirty="0"/>
          </a:p>
        </p:txBody>
      </p:sp>
      <p:sp>
        <p:nvSpPr>
          <p:cNvPr id="13" name="Text 11"/>
          <p:cNvSpPr/>
          <p:nvPr/>
        </p:nvSpPr>
        <p:spPr>
          <a:xfrm>
            <a:off x="451128" y="3684508"/>
            <a:ext cx="7426642" cy="180380"/>
          </a:xfrm>
          <a:prstGeom prst="rect">
            <a:avLst/>
          </a:prstGeom>
          <a:noFill/>
          <a:ln/>
        </p:spPr>
        <p:txBody>
          <a:bodyPr wrap="none" lIns="0" tIns="0" rIns="0" bIns="0" rtlCol="0" anchor="t"/>
          <a:lstStyle/>
          <a:p>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Goal</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Keep important information, reduce complexity</a:t>
            </a:r>
            <a:endParaRPr lang="en-US" sz="850" dirty="0"/>
          </a:p>
        </p:txBody>
      </p:sp>
      <p:sp>
        <p:nvSpPr>
          <p:cNvPr id="14" name="Text 12"/>
          <p:cNvSpPr/>
          <p:nvPr/>
        </p:nvSpPr>
        <p:spPr>
          <a:xfrm>
            <a:off x="451128" y="3977640"/>
            <a:ext cx="1409938" cy="176213"/>
          </a:xfrm>
          <a:prstGeom prst="rect">
            <a:avLst/>
          </a:prstGeom>
          <a:noFill/>
          <a:ln/>
        </p:spPr>
        <p:txBody>
          <a:bodyPr wrap="none" lIns="0" tIns="0" rIns="0" bIns="0" rtlCol="0" anchor="t"/>
          <a:lstStyle/>
          <a:p>
            <a:pPr algn="l" indent="0" marL="0">
              <a:lnSpc>
                <a:spcPts val="1350"/>
              </a:lnSpc>
              <a:buNone/>
            </a:pPr>
            <a:r>
              <a:rPr lang="en-US" sz="1100" b="1" dirty="0">
                <a:solidFill>
                  <a:srgbClr val="0066A1"/>
                </a:solidFill>
                <a:latin typeface="Nunito Sans Bold" pitchFamily="34" charset="0"/>
                <a:ea typeface="Nunito Sans Bold" pitchFamily="34" charset="-122"/>
                <a:cs typeface="Nunito Sans Bold" pitchFamily="34" charset="-120"/>
              </a:rPr>
              <a:t>Max Pooling Process:</a:t>
            </a:r>
            <a:endParaRPr lang="en-US" sz="1100" dirty="0"/>
          </a:p>
        </p:txBody>
      </p:sp>
      <p:sp>
        <p:nvSpPr>
          <p:cNvPr id="15" name="Text 13"/>
          <p:cNvSpPr/>
          <p:nvPr/>
        </p:nvSpPr>
        <p:spPr>
          <a:xfrm>
            <a:off x="451128" y="4266605"/>
            <a:ext cx="7426642" cy="180380"/>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Like highlighting important parts of a document</a:t>
            </a:r>
            <a:endParaRPr lang="en-US" sz="850" dirty="0"/>
          </a:p>
        </p:txBody>
      </p:sp>
      <p:sp>
        <p:nvSpPr>
          <p:cNvPr id="16" name="Text 14"/>
          <p:cNvSpPr/>
          <p:nvPr/>
        </p:nvSpPr>
        <p:spPr>
          <a:xfrm>
            <a:off x="451128" y="4548426"/>
            <a:ext cx="7426642" cy="180380"/>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Example: Reading reviews and noting only the highest ratings</a:t>
            </a:r>
            <a:endParaRPr lang="en-US" sz="850" dirty="0"/>
          </a:p>
        </p:txBody>
      </p:sp>
      <p:sp>
        <p:nvSpPr>
          <p:cNvPr id="17" name="Text 15"/>
          <p:cNvSpPr/>
          <p:nvPr/>
        </p:nvSpPr>
        <p:spPr>
          <a:xfrm>
            <a:off x="451128" y="4830247"/>
            <a:ext cx="7426642" cy="180380"/>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Result: "This restaurant has </a:t>
            </a:r>
            <a:pPr algn="l" indent="0" marL="0">
              <a:lnSpc>
                <a:spcPts val="1400"/>
              </a:lnSpc>
              <a:buNone/>
            </a:pPr>
            <a:r>
              <a:rPr lang="en-US" sz="850" dirty="0">
                <a:solidFill>
                  <a:srgbClr val="0079FA"/>
                </a:solidFill>
                <a:latin typeface="Nunito Sans" pitchFamily="34" charset="0"/>
                <a:ea typeface="Nunito Sans" pitchFamily="34" charset="-122"/>
                <a:cs typeface="Nunito Sans" pitchFamily="34" charset="-120"/>
              </a:rPr>
              <a:t>excellent</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food" (keeping the best signal)</a:t>
            </a:r>
            <a:endParaRPr lang="en-US" sz="850" dirty="0"/>
          </a:p>
        </p:txBody>
      </p:sp>
      <p:pic>
        <p:nvPicPr>
          <p:cNvPr id="18" name="Image 0" descr="preencoded.png">    </p:cNvPr>
          <p:cNvPicPr>
            <a:picLocks noChangeAspect="1"/>
          </p:cNvPicPr>
          <p:nvPr/>
        </p:nvPicPr>
        <p:blipFill>
          <a:blip r:embed="rId1"/>
          <a:stretch>
            <a:fillRect/>
          </a:stretch>
        </p:blipFill>
        <p:spPr>
          <a:xfrm>
            <a:off x="8160425" y="958691"/>
            <a:ext cx="6026348" cy="6026348"/>
          </a:xfrm>
          <a:prstGeom prst="rect">
            <a:avLst/>
          </a:prstGeom>
        </p:spPr>
      </p:pic>
      <p:sp>
        <p:nvSpPr>
          <p:cNvPr id="19" name="Text 16"/>
          <p:cNvSpPr/>
          <p:nvPr/>
        </p:nvSpPr>
        <p:spPr>
          <a:xfrm>
            <a:off x="8160425" y="7111841"/>
            <a:ext cx="6026348" cy="360759"/>
          </a:xfrm>
          <a:prstGeom prst="rect">
            <a:avLst/>
          </a:prstGeom>
          <a:noFill/>
          <a:ln/>
        </p:spPr>
        <p:txBody>
          <a:bodyPr wrap="squar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Pooling layers in CNNs reduce spatial dimensions while preserving the most important information, similar to how a good summary captures the essence of a longer text.</a:t>
            </a:r>
            <a:endParaRPr lang="en-US" sz="850" dirty="0"/>
          </a:p>
        </p:txBody>
      </p:sp>
      <p:sp>
        <p:nvSpPr>
          <p:cNvPr id="20" name="Text 17"/>
          <p:cNvSpPr/>
          <p:nvPr/>
        </p:nvSpPr>
        <p:spPr>
          <a:xfrm>
            <a:off x="451128" y="7743230"/>
            <a:ext cx="2006084" cy="176213"/>
          </a:xfrm>
          <a:prstGeom prst="rect">
            <a:avLst/>
          </a:prstGeom>
          <a:noFill/>
          <a:ln/>
        </p:spPr>
        <p:txBody>
          <a:bodyPr wrap="none" lIns="0" tIns="0" rIns="0" bIns="0" rtlCol="0" anchor="t"/>
          <a:lstStyle/>
          <a:p>
            <a:pPr algn="l" indent="0" marL="0">
              <a:lnSpc>
                <a:spcPts val="1350"/>
              </a:lnSpc>
              <a:buNone/>
            </a:pPr>
            <a:r>
              <a:rPr lang="en-US" sz="1100" b="1" dirty="0">
                <a:solidFill>
                  <a:srgbClr val="0066A1"/>
                </a:solidFill>
                <a:latin typeface="Nunito Sans Bold" pitchFamily="34" charset="0"/>
                <a:ea typeface="Nunito Sans Bold" pitchFamily="34" charset="-122"/>
                <a:cs typeface="Nunito Sans Bold" pitchFamily="34" charset="-120"/>
              </a:rPr>
              <a:t>Real-World Pooling Examples:</a:t>
            </a:r>
            <a:endParaRPr lang="en-US" sz="1100" dirty="0"/>
          </a:p>
        </p:txBody>
      </p:sp>
      <p:sp>
        <p:nvSpPr>
          <p:cNvPr id="21" name="Shape 18"/>
          <p:cNvSpPr/>
          <p:nvPr/>
        </p:nvSpPr>
        <p:spPr>
          <a:xfrm>
            <a:off x="451128" y="8088630"/>
            <a:ext cx="6807637" cy="680204"/>
          </a:xfrm>
          <a:prstGeom prst="roundRect">
            <a:avLst>
              <a:gd name="adj" fmla="val 6965"/>
            </a:avLst>
          </a:prstGeom>
          <a:solidFill>
            <a:srgbClr val="FFFFFF"/>
          </a:solidFill>
          <a:ln w="15240">
            <a:solidFill>
              <a:srgbClr val="B2CBE5"/>
            </a:solidFill>
            <a:prstDash val="solid"/>
          </a:ln>
        </p:spPr>
      </p:sp>
      <p:sp>
        <p:nvSpPr>
          <p:cNvPr id="22" name="Text 19"/>
          <p:cNvSpPr/>
          <p:nvPr/>
        </p:nvSpPr>
        <p:spPr>
          <a:xfrm>
            <a:off x="579120" y="8216622"/>
            <a:ext cx="1409938" cy="176213"/>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Sports highlights</a:t>
            </a:r>
            <a:endParaRPr lang="en-US" sz="1100" dirty="0"/>
          </a:p>
        </p:txBody>
      </p:sp>
      <p:sp>
        <p:nvSpPr>
          <p:cNvPr id="23" name="Text 20"/>
          <p:cNvSpPr/>
          <p:nvPr/>
        </p:nvSpPr>
        <p:spPr>
          <a:xfrm>
            <a:off x="579120" y="8460462"/>
            <a:ext cx="6551652" cy="180380"/>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3-hour game → 5-minute highlight reel</a:t>
            </a:r>
            <a:endParaRPr lang="en-US" sz="850" dirty="0"/>
          </a:p>
        </p:txBody>
      </p:sp>
      <p:sp>
        <p:nvSpPr>
          <p:cNvPr id="24" name="Shape 21"/>
          <p:cNvSpPr/>
          <p:nvPr/>
        </p:nvSpPr>
        <p:spPr>
          <a:xfrm>
            <a:off x="7371517" y="8088630"/>
            <a:ext cx="6807756" cy="680204"/>
          </a:xfrm>
          <a:prstGeom prst="roundRect">
            <a:avLst>
              <a:gd name="adj" fmla="val 6965"/>
            </a:avLst>
          </a:prstGeom>
          <a:solidFill>
            <a:srgbClr val="FFFFFF"/>
          </a:solidFill>
          <a:ln w="15240">
            <a:solidFill>
              <a:srgbClr val="B2CBE5"/>
            </a:solidFill>
            <a:prstDash val="solid"/>
          </a:ln>
        </p:spPr>
      </p:sp>
      <p:sp>
        <p:nvSpPr>
          <p:cNvPr id="25" name="Text 22"/>
          <p:cNvSpPr/>
          <p:nvPr/>
        </p:nvSpPr>
        <p:spPr>
          <a:xfrm>
            <a:off x="7499509" y="8216622"/>
            <a:ext cx="1409938" cy="176213"/>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Movie trailers</a:t>
            </a:r>
            <a:endParaRPr lang="en-US" sz="1100" dirty="0"/>
          </a:p>
        </p:txBody>
      </p:sp>
      <p:sp>
        <p:nvSpPr>
          <p:cNvPr id="26" name="Text 23"/>
          <p:cNvSpPr/>
          <p:nvPr/>
        </p:nvSpPr>
        <p:spPr>
          <a:xfrm>
            <a:off x="7499509" y="8460462"/>
            <a:ext cx="6551771" cy="180380"/>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2-hour movie → 2-minute trailer</a:t>
            </a:r>
            <a:endParaRPr lang="en-US" sz="850" dirty="0"/>
          </a:p>
        </p:txBody>
      </p:sp>
      <p:sp>
        <p:nvSpPr>
          <p:cNvPr id="27" name="Shape 24"/>
          <p:cNvSpPr/>
          <p:nvPr/>
        </p:nvSpPr>
        <p:spPr>
          <a:xfrm>
            <a:off x="451128" y="8881586"/>
            <a:ext cx="6807637" cy="680204"/>
          </a:xfrm>
          <a:prstGeom prst="roundRect">
            <a:avLst>
              <a:gd name="adj" fmla="val 6965"/>
            </a:avLst>
          </a:prstGeom>
          <a:solidFill>
            <a:srgbClr val="FFFFFF"/>
          </a:solidFill>
          <a:ln w="15240">
            <a:solidFill>
              <a:srgbClr val="B2CBE5"/>
            </a:solidFill>
            <a:prstDash val="solid"/>
          </a:ln>
        </p:spPr>
      </p:sp>
      <p:sp>
        <p:nvSpPr>
          <p:cNvPr id="28" name="Text 25"/>
          <p:cNvSpPr/>
          <p:nvPr/>
        </p:nvSpPr>
        <p:spPr>
          <a:xfrm>
            <a:off x="579120" y="9009578"/>
            <a:ext cx="1409938" cy="176213"/>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Meeting minutes</a:t>
            </a:r>
            <a:endParaRPr lang="en-US" sz="1100" dirty="0"/>
          </a:p>
        </p:txBody>
      </p:sp>
      <p:sp>
        <p:nvSpPr>
          <p:cNvPr id="29" name="Text 26"/>
          <p:cNvSpPr/>
          <p:nvPr/>
        </p:nvSpPr>
        <p:spPr>
          <a:xfrm>
            <a:off x="579120" y="9253418"/>
            <a:ext cx="6551652" cy="180380"/>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1-hour discussion → key decisions summary</a:t>
            </a:r>
            <a:endParaRPr lang="en-US" sz="850" dirty="0"/>
          </a:p>
        </p:txBody>
      </p:sp>
      <p:sp>
        <p:nvSpPr>
          <p:cNvPr id="30" name="Shape 27"/>
          <p:cNvSpPr/>
          <p:nvPr/>
        </p:nvSpPr>
        <p:spPr>
          <a:xfrm>
            <a:off x="7371517" y="8881586"/>
            <a:ext cx="6807756" cy="680204"/>
          </a:xfrm>
          <a:prstGeom prst="roundRect">
            <a:avLst>
              <a:gd name="adj" fmla="val 6965"/>
            </a:avLst>
          </a:prstGeom>
          <a:solidFill>
            <a:srgbClr val="FFFFFF"/>
          </a:solidFill>
          <a:ln w="15240">
            <a:solidFill>
              <a:srgbClr val="B2CBE5"/>
            </a:solidFill>
            <a:prstDash val="solid"/>
          </a:ln>
        </p:spPr>
      </p:sp>
      <p:sp>
        <p:nvSpPr>
          <p:cNvPr id="31" name="Text 28"/>
          <p:cNvSpPr/>
          <p:nvPr/>
        </p:nvSpPr>
        <p:spPr>
          <a:xfrm>
            <a:off x="7499509" y="9009578"/>
            <a:ext cx="1409938" cy="176213"/>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Social media</a:t>
            </a:r>
            <a:endParaRPr lang="en-US" sz="1100" dirty="0"/>
          </a:p>
        </p:txBody>
      </p:sp>
      <p:sp>
        <p:nvSpPr>
          <p:cNvPr id="32" name="Text 29"/>
          <p:cNvSpPr/>
          <p:nvPr/>
        </p:nvSpPr>
        <p:spPr>
          <a:xfrm>
            <a:off x="7499509" y="9253418"/>
            <a:ext cx="6551771" cy="180380"/>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Thousands of posts → trending topics</a:t>
            </a:r>
            <a:endParaRPr lang="en-US" sz="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96835" y="272891"/>
            <a:ext cx="5223867" cy="310158"/>
          </a:xfrm>
          <a:prstGeom prst="rect">
            <a:avLst/>
          </a:prstGeom>
          <a:noFill/>
          <a:ln/>
        </p:spPr>
        <p:txBody>
          <a:bodyPr wrap="none" lIns="0" tIns="0" rIns="0" bIns="0" rtlCol="0" anchor="t"/>
          <a:lstStyle/>
          <a:p>
            <a:pPr algn="l" indent="0" marL="0">
              <a:lnSpc>
                <a:spcPts val="2400"/>
              </a:lnSpc>
              <a:buNone/>
            </a:pPr>
            <a:r>
              <a:rPr lang="en-US" sz="1950" b="1" dirty="0">
                <a:solidFill>
                  <a:srgbClr val="0066A1"/>
                </a:solidFill>
                <a:latin typeface="Nunito Sans Bold" pitchFamily="34" charset="0"/>
                <a:ea typeface="Nunito Sans Bold" pitchFamily="34" charset="-122"/>
                <a:cs typeface="Nunito Sans Bold" pitchFamily="34" charset="-120"/>
              </a:rPr>
              <a:t>From Evidence to Verdict - Like a Jury System</a:t>
            </a:r>
            <a:endParaRPr lang="en-US" sz="1950" dirty="0"/>
          </a:p>
        </p:txBody>
      </p:sp>
      <p:sp>
        <p:nvSpPr>
          <p:cNvPr id="3" name="Text 1"/>
          <p:cNvSpPr/>
          <p:nvPr/>
        </p:nvSpPr>
        <p:spPr>
          <a:xfrm>
            <a:off x="396835" y="831056"/>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Courtroom Analogy:</a:t>
            </a:r>
            <a:endParaRPr lang="en-US" sz="950" dirty="0"/>
          </a:p>
        </p:txBody>
      </p:sp>
      <p:sp>
        <p:nvSpPr>
          <p:cNvPr id="4" name="Shape 2"/>
          <p:cNvSpPr/>
          <p:nvPr/>
        </p:nvSpPr>
        <p:spPr>
          <a:xfrm>
            <a:off x="396835" y="1097637"/>
            <a:ext cx="99179" cy="611148"/>
          </a:xfrm>
          <a:prstGeom prst="roundRect">
            <a:avLst>
              <a:gd name="adj" fmla="val 42025"/>
            </a:avLst>
          </a:prstGeom>
          <a:solidFill>
            <a:srgbClr val="CCE5FF"/>
          </a:solidFill>
          <a:ln w="7620">
            <a:solidFill>
              <a:srgbClr val="B2CBE5"/>
            </a:solidFill>
            <a:prstDash val="solid"/>
          </a:ln>
        </p:spPr>
      </p:sp>
      <p:sp>
        <p:nvSpPr>
          <p:cNvPr id="5" name="Text 3"/>
          <p:cNvSpPr/>
          <p:nvPr/>
        </p:nvSpPr>
        <p:spPr>
          <a:xfrm>
            <a:off x="595193" y="1196816"/>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Evidence gathering</a:t>
            </a:r>
            <a:endParaRPr lang="en-US" sz="950" dirty="0"/>
          </a:p>
        </p:txBody>
      </p:sp>
      <p:sp>
        <p:nvSpPr>
          <p:cNvPr id="6" name="Text 4"/>
          <p:cNvSpPr/>
          <p:nvPr/>
        </p:nvSpPr>
        <p:spPr>
          <a:xfrm>
            <a:off x="595193" y="1451015"/>
            <a:ext cx="6599039"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Convolutional layers collect facts</a:t>
            </a:r>
            <a:endParaRPr lang="en-US" sz="750" dirty="0"/>
          </a:p>
        </p:txBody>
      </p:sp>
      <p:sp>
        <p:nvSpPr>
          <p:cNvPr id="7" name="Shape 5"/>
          <p:cNvSpPr/>
          <p:nvPr/>
        </p:nvSpPr>
        <p:spPr>
          <a:xfrm>
            <a:off x="545663" y="1807964"/>
            <a:ext cx="99179" cy="611148"/>
          </a:xfrm>
          <a:prstGeom prst="roundRect">
            <a:avLst>
              <a:gd name="adj" fmla="val 42025"/>
            </a:avLst>
          </a:prstGeom>
          <a:solidFill>
            <a:srgbClr val="CCE5FF"/>
          </a:solidFill>
          <a:ln w="7620">
            <a:solidFill>
              <a:srgbClr val="B2CBE5"/>
            </a:solidFill>
            <a:prstDash val="solid"/>
          </a:ln>
        </p:spPr>
      </p:sp>
      <p:sp>
        <p:nvSpPr>
          <p:cNvPr id="8" name="Text 6"/>
          <p:cNvSpPr/>
          <p:nvPr/>
        </p:nvSpPr>
        <p:spPr>
          <a:xfrm>
            <a:off x="744022" y="1907143"/>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Jury deliberation</a:t>
            </a:r>
            <a:endParaRPr lang="en-US" sz="950" dirty="0"/>
          </a:p>
        </p:txBody>
      </p:sp>
      <p:sp>
        <p:nvSpPr>
          <p:cNvPr id="9" name="Text 7"/>
          <p:cNvSpPr/>
          <p:nvPr/>
        </p:nvSpPr>
        <p:spPr>
          <a:xfrm>
            <a:off x="744022" y="2161342"/>
            <a:ext cx="6450211"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Fully connected layers weigh all evidence</a:t>
            </a:r>
            <a:endParaRPr lang="en-US" sz="750" dirty="0"/>
          </a:p>
        </p:txBody>
      </p:sp>
      <p:sp>
        <p:nvSpPr>
          <p:cNvPr id="10" name="Shape 8"/>
          <p:cNvSpPr/>
          <p:nvPr/>
        </p:nvSpPr>
        <p:spPr>
          <a:xfrm>
            <a:off x="694492" y="2518291"/>
            <a:ext cx="99179" cy="611148"/>
          </a:xfrm>
          <a:prstGeom prst="roundRect">
            <a:avLst>
              <a:gd name="adj" fmla="val 42025"/>
            </a:avLst>
          </a:prstGeom>
          <a:solidFill>
            <a:srgbClr val="CCE5FF"/>
          </a:solidFill>
          <a:ln w="7620">
            <a:solidFill>
              <a:srgbClr val="B2CBE5"/>
            </a:solidFill>
            <a:prstDash val="solid"/>
          </a:ln>
        </p:spPr>
      </p:sp>
      <p:sp>
        <p:nvSpPr>
          <p:cNvPr id="11" name="Text 9"/>
          <p:cNvSpPr/>
          <p:nvPr/>
        </p:nvSpPr>
        <p:spPr>
          <a:xfrm>
            <a:off x="892850" y="2617470"/>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Final verdict</a:t>
            </a:r>
            <a:endParaRPr lang="en-US" sz="950" dirty="0"/>
          </a:p>
        </p:txBody>
      </p:sp>
      <p:sp>
        <p:nvSpPr>
          <p:cNvPr id="12" name="Text 10"/>
          <p:cNvSpPr/>
          <p:nvPr/>
        </p:nvSpPr>
        <p:spPr>
          <a:xfrm>
            <a:off x="892850" y="2871668"/>
            <a:ext cx="6301383"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Softmax provides final classification decision</a:t>
            </a:r>
            <a:endParaRPr lang="en-US" sz="750" dirty="0"/>
          </a:p>
        </p:txBody>
      </p:sp>
      <p:sp>
        <p:nvSpPr>
          <p:cNvPr id="13" name="Text 11"/>
          <p:cNvSpPr/>
          <p:nvPr/>
        </p:nvSpPr>
        <p:spPr>
          <a:xfrm>
            <a:off x="396835" y="3241000"/>
            <a:ext cx="2379464"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How Jury (Fully Connected Layer) Works:</a:t>
            </a:r>
            <a:endParaRPr lang="en-US" sz="950" dirty="0"/>
          </a:p>
        </p:txBody>
      </p:sp>
      <p:sp>
        <p:nvSpPr>
          <p:cNvPr id="14" name="Text 12"/>
          <p:cNvSpPr/>
          <p:nvPr/>
        </p:nvSpPr>
        <p:spPr>
          <a:xfrm>
            <a:off x="396835" y="3495199"/>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Each juror considers </a:t>
            </a:r>
            <a:pPr algn="l" indent="0" marL="0">
              <a:lnSpc>
                <a:spcPts val="1250"/>
              </a:lnSpc>
              <a:buNone/>
            </a:pPr>
            <a:r>
              <a:rPr lang="en-US" sz="750" dirty="0">
                <a:solidFill>
                  <a:srgbClr val="0079FA"/>
                </a:solidFill>
                <a:latin typeface="Nunito Sans" pitchFamily="34" charset="0"/>
                <a:ea typeface="Nunito Sans" pitchFamily="34" charset="-122"/>
                <a:cs typeface="Nunito Sans" pitchFamily="34" charset="-120"/>
              </a:rPr>
              <a:t>ALL evidence</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(every neuron connects to all features)</a:t>
            </a:r>
            <a:endParaRPr lang="en-US" sz="750" dirty="0"/>
          </a:p>
        </p:txBody>
      </p:sp>
      <p:sp>
        <p:nvSpPr>
          <p:cNvPr id="15" name="Text 13"/>
          <p:cNvSpPr/>
          <p:nvPr/>
        </p:nvSpPr>
        <p:spPr>
          <a:xfrm>
            <a:off x="396835" y="3688437"/>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Jurors discuss and influence each other (weighted connections)</a:t>
            </a:r>
            <a:endParaRPr lang="en-US" sz="750" dirty="0"/>
          </a:p>
        </p:txBody>
      </p:sp>
      <p:sp>
        <p:nvSpPr>
          <p:cNvPr id="16" name="Text 14"/>
          <p:cNvSpPr/>
          <p:nvPr/>
        </p:nvSpPr>
        <p:spPr>
          <a:xfrm>
            <a:off x="396835" y="3881676"/>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Final vote reflects combined judgment (class probability)</a:t>
            </a:r>
            <a:endParaRPr lang="en-US" sz="750" dirty="0"/>
          </a:p>
        </p:txBody>
      </p:sp>
      <p:pic>
        <p:nvPicPr>
          <p:cNvPr id="17" name="Image 0" descr="preencoded.png">    </p:cNvPr>
          <p:cNvPicPr>
            <a:picLocks noChangeAspect="1"/>
          </p:cNvPicPr>
          <p:nvPr/>
        </p:nvPicPr>
        <p:blipFill>
          <a:blip r:embed="rId1"/>
          <a:stretch>
            <a:fillRect/>
          </a:stretch>
        </p:blipFill>
        <p:spPr>
          <a:xfrm>
            <a:off x="7443788" y="843439"/>
            <a:ext cx="6351151" cy="6351151"/>
          </a:xfrm>
          <a:prstGeom prst="rect">
            <a:avLst/>
          </a:prstGeom>
        </p:spPr>
      </p:pic>
      <p:sp>
        <p:nvSpPr>
          <p:cNvPr id="18" name="Text 15"/>
          <p:cNvSpPr/>
          <p:nvPr/>
        </p:nvSpPr>
        <p:spPr>
          <a:xfrm>
            <a:off x="7443788" y="7306151"/>
            <a:ext cx="6797397" cy="317183"/>
          </a:xfrm>
          <a:prstGeom prst="rect">
            <a:avLst/>
          </a:prstGeom>
          <a:noFill/>
          <a:ln/>
        </p:spPr>
        <p:txBody>
          <a:bodyPr wrap="squar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Fully connected layers in a CNN function like a jury in a courtroom, considering all the evidence collected by the convolutional layers before reaching a final decision.</a:t>
            </a:r>
            <a:endParaRPr lang="en-US" sz="750" dirty="0"/>
          </a:p>
        </p:txBody>
      </p:sp>
      <p:sp>
        <p:nvSpPr>
          <p:cNvPr id="19" name="Text 16"/>
          <p:cNvSpPr/>
          <p:nvPr/>
        </p:nvSpPr>
        <p:spPr>
          <a:xfrm>
            <a:off x="396835" y="7861459"/>
            <a:ext cx="1812488"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Real-World Decision Examples:</a:t>
            </a:r>
            <a:endParaRPr lang="en-US" sz="950" dirty="0"/>
          </a:p>
        </p:txBody>
      </p:sp>
      <p:sp>
        <p:nvSpPr>
          <p:cNvPr id="20" name="Shape 17"/>
          <p:cNvSpPr/>
          <p:nvPr/>
        </p:nvSpPr>
        <p:spPr>
          <a:xfrm>
            <a:off x="396835" y="8165306"/>
            <a:ext cx="6868716" cy="899636"/>
          </a:xfrm>
          <a:prstGeom prst="roundRect">
            <a:avLst>
              <a:gd name="adj" fmla="val 4633"/>
            </a:avLst>
          </a:prstGeom>
          <a:solidFill>
            <a:srgbClr val="FFFFFF"/>
          </a:solidFill>
          <a:ln w="15240">
            <a:solidFill>
              <a:srgbClr val="B2CBE5"/>
            </a:solidFill>
            <a:prstDash val="solid"/>
          </a:ln>
        </p:spPr>
      </p:sp>
      <p:sp>
        <p:nvSpPr>
          <p:cNvPr id="21" name="Shape 18"/>
          <p:cNvSpPr/>
          <p:nvPr/>
        </p:nvSpPr>
        <p:spPr>
          <a:xfrm>
            <a:off x="412075" y="8180546"/>
            <a:ext cx="6838236" cy="297656"/>
          </a:xfrm>
          <a:prstGeom prst="roundRect">
            <a:avLst>
              <a:gd name="adj" fmla="val 7859"/>
            </a:avLst>
          </a:prstGeom>
          <a:solidFill>
            <a:srgbClr val="CCE5FF"/>
          </a:solidFill>
          <a:ln/>
        </p:spPr>
      </p:sp>
      <p:pic>
        <p:nvPicPr>
          <p:cNvPr id="22" name="Image 1" descr="preencoded.png">    </p:cNvPr>
          <p:cNvPicPr>
            <a:picLocks noChangeAspect="1"/>
          </p:cNvPicPr>
          <p:nvPr/>
        </p:nvPicPr>
        <p:blipFill>
          <a:blip r:embed="rId2"/>
          <a:stretch>
            <a:fillRect/>
          </a:stretch>
        </p:blipFill>
        <p:spPr>
          <a:xfrm>
            <a:off x="3756779" y="8232577"/>
            <a:ext cx="148828" cy="185976"/>
          </a:xfrm>
          <a:prstGeom prst="rect">
            <a:avLst/>
          </a:prstGeom>
        </p:spPr>
      </p:pic>
      <p:sp>
        <p:nvSpPr>
          <p:cNvPr id="23" name="Text 19"/>
          <p:cNvSpPr/>
          <p:nvPr/>
        </p:nvSpPr>
        <p:spPr>
          <a:xfrm>
            <a:off x="511254" y="8577382"/>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Medical diagnosis</a:t>
            </a:r>
            <a:endParaRPr lang="en-US" sz="950" dirty="0"/>
          </a:p>
        </p:txBody>
      </p:sp>
      <p:sp>
        <p:nvSpPr>
          <p:cNvPr id="24" name="Text 20"/>
          <p:cNvSpPr/>
          <p:nvPr/>
        </p:nvSpPr>
        <p:spPr>
          <a:xfrm>
            <a:off x="511254" y="8791932"/>
            <a:ext cx="6639878"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Symptoms + tests + history → diagnosis</a:t>
            </a:r>
            <a:endParaRPr lang="en-US" sz="750" dirty="0"/>
          </a:p>
        </p:txBody>
      </p:sp>
      <p:sp>
        <p:nvSpPr>
          <p:cNvPr id="25" name="Shape 21"/>
          <p:cNvSpPr/>
          <p:nvPr/>
        </p:nvSpPr>
        <p:spPr>
          <a:xfrm>
            <a:off x="7364730" y="8165306"/>
            <a:ext cx="6868835" cy="899636"/>
          </a:xfrm>
          <a:prstGeom prst="roundRect">
            <a:avLst>
              <a:gd name="adj" fmla="val 4633"/>
            </a:avLst>
          </a:prstGeom>
          <a:solidFill>
            <a:srgbClr val="FFFFFF"/>
          </a:solidFill>
          <a:ln w="15240">
            <a:solidFill>
              <a:srgbClr val="B2CBE5"/>
            </a:solidFill>
            <a:prstDash val="solid"/>
          </a:ln>
        </p:spPr>
      </p:sp>
      <p:sp>
        <p:nvSpPr>
          <p:cNvPr id="26" name="Shape 22"/>
          <p:cNvSpPr/>
          <p:nvPr/>
        </p:nvSpPr>
        <p:spPr>
          <a:xfrm>
            <a:off x="7379970" y="8180546"/>
            <a:ext cx="6838355" cy="297656"/>
          </a:xfrm>
          <a:prstGeom prst="roundRect">
            <a:avLst>
              <a:gd name="adj" fmla="val 7859"/>
            </a:avLst>
          </a:prstGeom>
          <a:solidFill>
            <a:srgbClr val="CCE5FF"/>
          </a:solidFill>
          <a:ln/>
        </p:spPr>
      </p:sp>
      <p:pic>
        <p:nvPicPr>
          <p:cNvPr id="27" name="Image 2" descr="preencoded.png">    </p:cNvPr>
          <p:cNvPicPr>
            <a:picLocks noChangeAspect="1"/>
          </p:cNvPicPr>
          <p:nvPr/>
        </p:nvPicPr>
        <p:blipFill>
          <a:blip r:embed="rId3"/>
          <a:stretch>
            <a:fillRect/>
          </a:stretch>
        </p:blipFill>
        <p:spPr>
          <a:xfrm>
            <a:off x="10724674" y="8232577"/>
            <a:ext cx="148828" cy="185976"/>
          </a:xfrm>
          <a:prstGeom prst="rect">
            <a:avLst/>
          </a:prstGeom>
        </p:spPr>
      </p:pic>
      <p:sp>
        <p:nvSpPr>
          <p:cNvPr id="28" name="Text 23"/>
          <p:cNvSpPr/>
          <p:nvPr/>
        </p:nvSpPr>
        <p:spPr>
          <a:xfrm>
            <a:off x="7479149" y="8577382"/>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Loan approval</a:t>
            </a:r>
            <a:endParaRPr lang="en-US" sz="950" dirty="0"/>
          </a:p>
        </p:txBody>
      </p:sp>
      <p:sp>
        <p:nvSpPr>
          <p:cNvPr id="29" name="Text 24"/>
          <p:cNvSpPr/>
          <p:nvPr/>
        </p:nvSpPr>
        <p:spPr>
          <a:xfrm>
            <a:off x="7479149" y="8791932"/>
            <a:ext cx="663999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Income + credit + history → approve/deny</a:t>
            </a:r>
            <a:endParaRPr lang="en-US" sz="750" dirty="0"/>
          </a:p>
        </p:txBody>
      </p:sp>
      <p:sp>
        <p:nvSpPr>
          <p:cNvPr id="30" name="Shape 25"/>
          <p:cNvSpPr/>
          <p:nvPr/>
        </p:nvSpPr>
        <p:spPr>
          <a:xfrm>
            <a:off x="396835" y="9164122"/>
            <a:ext cx="6868716" cy="899636"/>
          </a:xfrm>
          <a:prstGeom prst="roundRect">
            <a:avLst>
              <a:gd name="adj" fmla="val 4633"/>
            </a:avLst>
          </a:prstGeom>
          <a:solidFill>
            <a:srgbClr val="FFFFFF"/>
          </a:solidFill>
          <a:ln w="15240">
            <a:solidFill>
              <a:srgbClr val="B2CBE5"/>
            </a:solidFill>
            <a:prstDash val="solid"/>
          </a:ln>
        </p:spPr>
      </p:sp>
      <p:sp>
        <p:nvSpPr>
          <p:cNvPr id="31" name="Shape 26"/>
          <p:cNvSpPr/>
          <p:nvPr/>
        </p:nvSpPr>
        <p:spPr>
          <a:xfrm>
            <a:off x="412075" y="9179362"/>
            <a:ext cx="6838236" cy="297656"/>
          </a:xfrm>
          <a:prstGeom prst="roundRect">
            <a:avLst>
              <a:gd name="adj" fmla="val 7859"/>
            </a:avLst>
          </a:prstGeom>
          <a:solidFill>
            <a:srgbClr val="CCE5FF"/>
          </a:solidFill>
          <a:ln/>
        </p:spPr>
      </p:sp>
      <p:pic>
        <p:nvPicPr>
          <p:cNvPr id="32" name="Image 3" descr="preencoded.png">    </p:cNvPr>
          <p:cNvPicPr>
            <a:picLocks noChangeAspect="1"/>
          </p:cNvPicPr>
          <p:nvPr/>
        </p:nvPicPr>
        <p:blipFill>
          <a:blip r:embed="rId4"/>
          <a:stretch>
            <a:fillRect/>
          </a:stretch>
        </p:blipFill>
        <p:spPr>
          <a:xfrm>
            <a:off x="3756779" y="9231392"/>
            <a:ext cx="148828" cy="185976"/>
          </a:xfrm>
          <a:prstGeom prst="rect">
            <a:avLst/>
          </a:prstGeom>
        </p:spPr>
      </p:pic>
      <p:sp>
        <p:nvSpPr>
          <p:cNvPr id="33" name="Text 27"/>
          <p:cNvSpPr/>
          <p:nvPr/>
        </p:nvSpPr>
        <p:spPr>
          <a:xfrm>
            <a:off x="511254" y="9576197"/>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Job hiring</a:t>
            </a:r>
            <a:endParaRPr lang="en-US" sz="950" dirty="0"/>
          </a:p>
        </p:txBody>
      </p:sp>
      <p:sp>
        <p:nvSpPr>
          <p:cNvPr id="34" name="Text 28"/>
          <p:cNvSpPr/>
          <p:nvPr/>
        </p:nvSpPr>
        <p:spPr>
          <a:xfrm>
            <a:off x="511254" y="9790748"/>
            <a:ext cx="6639878"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Skills + experience + interview → hire/reject</a:t>
            </a:r>
            <a:endParaRPr lang="en-US" sz="750" dirty="0"/>
          </a:p>
        </p:txBody>
      </p:sp>
      <p:sp>
        <p:nvSpPr>
          <p:cNvPr id="35" name="Shape 29"/>
          <p:cNvSpPr/>
          <p:nvPr/>
        </p:nvSpPr>
        <p:spPr>
          <a:xfrm>
            <a:off x="7364730" y="9164122"/>
            <a:ext cx="6868835" cy="899636"/>
          </a:xfrm>
          <a:prstGeom prst="roundRect">
            <a:avLst>
              <a:gd name="adj" fmla="val 4633"/>
            </a:avLst>
          </a:prstGeom>
          <a:solidFill>
            <a:srgbClr val="FFFFFF"/>
          </a:solidFill>
          <a:ln w="15240">
            <a:solidFill>
              <a:srgbClr val="B2CBE5"/>
            </a:solidFill>
            <a:prstDash val="solid"/>
          </a:ln>
        </p:spPr>
      </p:sp>
      <p:sp>
        <p:nvSpPr>
          <p:cNvPr id="36" name="Shape 30"/>
          <p:cNvSpPr/>
          <p:nvPr/>
        </p:nvSpPr>
        <p:spPr>
          <a:xfrm>
            <a:off x="7379970" y="9179362"/>
            <a:ext cx="6838355" cy="297656"/>
          </a:xfrm>
          <a:prstGeom prst="roundRect">
            <a:avLst>
              <a:gd name="adj" fmla="val 7859"/>
            </a:avLst>
          </a:prstGeom>
          <a:solidFill>
            <a:srgbClr val="CCE5FF"/>
          </a:solidFill>
          <a:ln/>
        </p:spPr>
      </p:sp>
      <p:pic>
        <p:nvPicPr>
          <p:cNvPr id="37" name="Image 4" descr="preencoded.png">    </p:cNvPr>
          <p:cNvPicPr>
            <a:picLocks noChangeAspect="1"/>
          </p:cNvPicPr>
          <p:nvPr/>
        </p:nvPicPr>
        <p:blipFill>
          <a:blip r:embed="rId5"/>
          <a:stretch>
            <a:fillRect/>
          </a:stretch>
        </p:blipFill>
        <p:spPr>
          <a:xfrm>
            <a:off x="10724674" y="9231392"/>
            <a:ext cx="148828" cy="185976"/>
          </a:xfrm>
          <a:prstGeom prst="rect">
            <a:avLst/>
          </a:prstGeom>
        </p:spPr>
      </p:pic>
      <p:sp>
        <p:nvSpPr>
          <p:cNvPr id="38" name="Text 31"/>
          <p:cNvSpPr/>
          <p:nvPr/>
        </p:nvSpPr>
        <p:spPr>
          <a:xfrm>
            <a:off x="7479149" y="9576197"/>
            <a:ext cx="163282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Restaurant recommendation</a:t>
            </a:r>
            <a:endParaRPr lang="en-US" sz="950" dirty="0"/>
          </a:p>
        </p:txBody>
      </p:sp>
      <p:sp>
        <p:nvSpPr>
          <p:cNvPr id="39" name="Text 32"/>
          <p:cNvSpPr/>
          <p:nvPr/>
        </p:nvSpPr>
        <p:spPr>
          <a:xfrm>
            <a:off x="7479149" y="9790748"/>
            <a:ext cx="663999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Taste + location + price + reviews → rating</a:t>
            </a:r>
            <a:endParaRPr lang="en-US" sz="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96835" y="272891"/>
            <a:ext cx="5756315" cy="310158"/>
          </a:xfrm>
          <a:prstGeom prst="rect">
            <a:avLst/>
          </a:prstGeom>
          <a:noFill/>
          <a:ln/>
        </p:spPr>
        <p:txBody>
          <a:bodyPr wrap="none" lIns="0" tIns="0" rIns="0" bIns="0" rtlCol="0" anchor="t"/>
          <a:lstStyle/>
          <a:p>
            <a:pPr algn="l" indent="0" marL="0">
              <a:lnSpc>
                <a:spcPts val="2400"/>
              </a:lnSpc>
              <a:buNone/>
            </a:pPr>
            <a:r>
              <a:rPr lang="en-US" sz="1950" b="1" dirty="0">
                <a:solidFill>
                  <a:srgbClr val="0066A1"/>
                </a:solidFill>
                <a:latin typeface="Nunito Sans Bold" pitchFamily="34" charset="0"/>
                <a:ea typeface="Nunito Sans Bold" pitchFamily="34" charset="-122"/>
                <a:cs typeface="Nunito Sans Bold" pitchFamily="34" charset="-120"/>
              </a:rPr>
              <a:t>Dropout - Like Studying Without Your Best Friend</a:t>
            </a:r>
            <a:endParaRPr lang="en-US" sz="1950" dirty="0"/>
          </a:p>
        </p:txBody>
      </p:sp>
      <p:sp>
        <p:nvSpPr>
          <p:cNvPr id="3" name="Text 1"/>
          <p:cNvSpPr/>
          <p:nvPr/>
        </p:nvSpPr>
        <p:spPr>
          <a:xfrm>
            <a:off x="396835" y="831056"/>
            <a:ext cx="1273493"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Study Group Analogy:</a:t>
            </a:r>
            <a:endParaRPr lang="en-US" sz="950" dirty="0"/>
          </a:p>
        </p:txBody>
      </p:sp>
      <p:sp>
        <p:nvSpPr>
          <p:cNvPr id="4" name="Text 2"/>
          <p:cNvSpPr/>
          <p:nvPr/>
        </p:nvSpPr>
        <p:spPr>
          <a:xfrm>
            <a:off x="396835" y="1085255"/>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000000"/>
                </a:solidFill>
                <a:latin typeface="Nunito Sans" pitchFamily="34" charset="0"/>
                <a:ea typeface="Nunito Sans" pitchFamily="34" charset="-122"/>
                <a:cs typeface="Nunito Sans" pitchFamily="34" charset="-120"/>
              </a:rPr>
              <a:t>Problem</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Always studying with the same smart friend</a:t>
            </a:r>
            <a:endParaRPr lang="en-US" sz="750" dirty="0"/>
          </a:p>
        </p:txBody>
      </p:sp>
      <p:sp>
        <p:nvSpPr>
          <p:cNvPr id="5" name="Text 3"/>
          <p:cNvSpPr/>
          <p:nvPr/>
        </p:nvSpPr>
        <p:spPr>
          <a:xfrm>
            <a:off x="396835" y="1278493"/>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000000"/>
                </a:solidFill>
                <a:latin typeface="Nunito Sans" pitchFamily="34" charset="0"/>
                <a:ea typeface="Nunito Sans" pitchFamily="34" charset="-122"/>
                <a:cs typeface="Nunito Sans" pitchFamily="34" charset="-120"/>
              </a:rPr>
              <a:t>Risk</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Become too dependent, can't think independently</a:t>
            </a:r>
            <a:endParaRPr lang="en-US" sz="750" dirty="0"/>
          </a:p>
        </p:txBody>
      </p:sp>
      <p:sp>
        <p:nvSpPr>
          <p:cNvPr id="6" name="Text 4"/>
          <p:cNvSpPr/>
          <p:nvPr/>
        </p:nvSpPr>
        <p:spPr>
          <a:xfrm>
            <a:off x="396835" y="1471732"/>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000000"/>
                </a:solidFill>
                <a:latin typeface="Nunito Sans" pitchFamily="34" charset="0"/>
                <a:ea typeface="Nunito Sans" pitchFamily="34" charset="-122"/>
                <a:cs typeface="Nunito Sans" pitchFamily="34" charset="-120"/>
              </a:rPr>
              <a:t>Solution</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Sometimes study alone or with different people</a:t>
            </a:r>
            <a:endParaRPr lang="en-US" sz="750" dirty="0"/>
          </a:p>
        </p:txBody>
      </p:sp>
      <p:sp>
        <p:nvSpPr>
          <p:cNvPr id="7" name="Text 5"/>
          <p:cNvSpPr/>
          <p:nvPr/>
        </p:nvSpPr>
        <p:spPr>
          <a:xfrm>
            <a:off x="396835" y="1664970"/>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000000"/>
                </a:solidFill>
                <a:latin typeface="Nunito Sans" pitchFamily="34" charset="0"/>
                <a:ea typeface="Nunito Sans" pitchFamily="34" charset="-122"/>
                <a:cs typeface="Nunito Sans" pitchFamily="34" charset="-120"/>
              </a:rPr>
              <a:t>Result</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Become more well-rounded and self-reliant</a:t>
            </a:r>
            <a:endParaRPr lang="en-US" sz="750" dirty="0"/>
          </a:p>
        </p:txBody>
      </p:sp>
      <p:sp>
        <p:nvSpPr>
          <p:cNvPr id="8" name="Text 6"/>
          <p:cNvSpPr/>
          <p:nvPr/>
        </p:nvSpPr>
        <p:spPr>
          <a:xfrm>
            <a:off x="396835" y="1922740"/>
            <a:ext cx="1659374"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Dropout in Neural Networks:</a:t>
            </a:r>
            <a:endParaRPr lang="en-US" sz="950" dirty="0"/>
          </a:p>
        </p:txBody>
      </p:sp>
      <p:sp>
        <p:nvSpPr>
          <p:cNvPr id="9" name="Text 7"/>
          <p:cNvSpPr/>
          <p:nvPr/>
        </p:nvSpPr>
        <p:spPr>
          <a:xfrm>
            <a:off x="396835" y="2176939"/>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Randomly "remove" some neurons during training</a:t>
            </a:r>
            <a:endParaRPr lang="en-US" sz="750" dirty="0"/>
          </a:p>
        </p:txBody>
      </p:sp>
      <p:sp>
        <p:nvSpPr>
          <p:cNvPr id="10" name="Text 8"/>
          <p:cNvSpPr/>
          <p:nvPr/>
        </p:nvSpPr>
        <p:spPr>
          <a:xfrm>
            <a:off x="396835" y="2370177"/>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Forces network to not rely on specific neurons</a:t>
            </a:r>
            <a:endParaRPr lang="en-US" sz="750" dirty="0"/>
          </a:p>
        </p:txBody>
      </p:sp>
      <p:sp>
        <p:nvSpPr>
          <p:cNvPr id="11" name="Text 9"/>
          <p:cNvSpPr/>
          <p:nvPr/>
        </p:nvSpPr>
        <p:spPr>
          <a:xfrm>
            <a:off x="396835" y="2563416"/>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Like learning to solve problems multiple ways</a:t>
            </a:r>
            <a:endParaRPr lang="en-US" sz="750" dirty="0"/>
          </a:p>
        </p:txBody>
      </p:sp>
      <p:pic>
        <p:nvPicPr>
          <p:cNvPr id="12" name="Image 0" descr="preencoded.png">    </p:cNvPr>
          <p:cNvPicPr>
            <a:picLocks noChangeAspect="1"/>
          </p:cNvPicPr>
          <p:nvPr/>
        </p:nvPicPr>
        <p:blipFill>
          <a:blip r:embed="rId1"/>
          <a:stretch>
            <a:fillRect/>
          </a:stretch>
        </p:blipFill>
        <p:spPr>
          <a:xfrm>
            <a:off x="7443788" y="843439"/>
            <a:ext cx="6351151" cy="6351151"/>
          </a:xfrm>
          <a:prstGeom prst="rect">
            <a:avLst/>
          </a:prstGeom>
        </p:spPr>
      </p:pic>
      <p:sp>
        <p:nvSpPr>
          <p:cNvPr id="13" name="Text 10"/>
          <p:cNvSpPr/>
          <p:nvPr/>
        </p:nvSpPr>
        <p:spPr>
          <a:xfrm>
            <a:off x="7443788" y="7306151"/>
            <a:ext cx="6797397" cy="317183"/>
          </a:xfrm>
          <a:prstGeom prst="rect">
            <a:avLst/>
          </a:prstGeom>
          <a:noFill/>
          <a:ln/>
        </p:spPr>
        <p:txBody>
          <a:bodyPr wrap="squar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Dropout prevents overfitting by forcing the network to develop redundant pathways for solving problems, similar to how studying independently builds self-reliance.</a:t>
            </a:r>
            <a:endParaRPr lang="en-US" sz="750" dirty="0"/>
          </a:p>
        </p:txBody>
      </p:sp>
      <p:sp>
        <p:nvSpPr>
          <p:cNvPr id="14" name="Text 11"/>
          <p:cNvSpPr/>
          <p:nvPr/>
        </p:nvSpPr>
        <p:spPr>
          <a:xfrm>
            <a:off x="396835" y="7861459"/>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Real-Life Examples:</a:t>
            </a:r>
            <a:endParaRPr lang="en-US" sz="950" dirty="0"/>
          </a:p>
        </p:txBody>
      </p:sp>
      <p:sp>
        <p:nvSpPr>
          <p:cNvPr id="15" name="Shape 12"/>
          <p:cNvSpPr/>
          <p:nvPr/>
        </p:nvSpPr>
        <p:spPr>
          <a:xfrm>
            <a:off x="396835" y="8165306"/>
            <a:ext cx="6868716" cy="769025"/>
          </a:xfrm>
          <a:prstGeom prst="roundRect">
            <a:avLst>
              <a:gd name="adj" fmla="val 5420"/>
            </a:avLst>
          </a:prstGeom>
          <a:solidFill>
            <a:srgbClr val="CCE5FF"/>
          </a:solidFill>
          <a:ln w="7620">
            <a:solidFill>
              <a:srgbClr val="B2CBE5"/>
            </a:solidFill>
            <a:prstDash val="solid"/>
          </a:ln>
        </p:spPr>
      </p:sp>
      <p:sp>
        <p:nvSpPr>
          <p:cNvPr id="16" name="Shape 13"/>
          <p:cNvSpPr/>
          <p:nvPr/>
        </p:nvSpPr>
        <p:spPr>
          <a:xfrm>
            <a:off x="503634" y="8272105"/>
            <a:ext cx="297656" cy="297656"/>
          </a:xfrm>
          <a:prstGeom prst="roundRect">
            <a:avLst>
              <a:gd name="adj" fmla="val 30716954"/>
            </a:avLst>
          </a:prstGeom>
          <a:solidFill>
            <a:srgbClr val="0079FA"/>
          </a:solidFill>
          <a:ln/>
        </p:spPr>
      </p:sp>
      <p:pic>
        <p:nvPicPr>
          <p:cNvPr id="17" name="Image 1" descr="preencoded.png">    </p:cNvPr>
          <p:cNvPicPr>
            <a:picLocks noChangeAspect="1"/>
          </p:cNvPicPr>
          <p:nvPr/>
        </p:nvPicPr>
        <p:blipFill>
          <a:blip r:embed="rId2"/>
          <a:stretch>
            <a:fillRect/>
          </a:stretch>
        </p:blipFill>
        <p:spPr>
          <a:xfrm>
            <a:off x="585430" y="8337233"/>
            <a:ext cx="133945" cy="167402"/>
          </a:xfrm>
          <a:prstGeom prst="rect">
            <a:avLst/>
          </a:prstGeom>
        </p:spPr>
      </p:pic>
      <p:sp>
        <p:nvSpPr>
          <p:cNvPr id="18" name="Text 14"/>
          <p:cNvSpPr/>
          <p:nvPr/>
        </p:nvSpPr>
        <p:spPr>
          <a:xfrm>
            <a:off x="503634" y="8668941"/>
            <a:ext cx="6655118"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Sports team: Practice with different player combinations</a:t>
            </a:r>
            <a:endParaRPr lang="en-US" sz="750" dirty="0"/>
          </a:p>
        </p:txBody>
      </p:sp>
      <p:sp>
        <p:nvSpPr>
          <p:cNvPr id="19" name="Shape 15"/>
          <p:cNvSpPr/>
          <p:nvPr/>
        </p:nvSpPr>
        <p:spPr>
          <a:xfrm>
            <a:off x="7364730" y="8165306"/>
            <a:ext cx="6868835" cy="769025"/>
          </a:xfrm>
          <a:prstGeom prst="roundRect">
            <a:avLst>
              <a:gd name="adj" fmla="val 5420"/>
            </a:avLst>
          </a:prstGeom>
          <a:solidFill>
            <a:srgbClr val="CCE5FF"/>
          </a:solidFill>
          <a:ln w="7620">
            <a:solidFill>
              <a:srgbClr val="B2CBE5"/>
            </a:solidFill>
            <a:prstDash val="solid"/>
          </a:ln>
        </p:spPr>
      </p:sp>
      <p:sp>
        <p:nvSpPr>
          <p:cNvPr id="20" name="Shape 16"/>
          <p:cNvSpPr/>
          <p:nvPr/>
        </p:nvSpPr>
        <p:spPr>
          <a:xfrm>
            <a:off x="7471529" y="8272105"/>
            <a:ext cx="297656" cy="297656"/>
          </a:xfrm>
          <a:prstGeom prst="roundRect">
            <a:avLst>
              <a:gd name="adj" fmla="val 30716954"/>
            </a:avLst>
          </a:prstGeom>
          <a:solidFill>
            <a:srgbClr val="0079FA"/>
          </a:solidFill>
          <a:ln/>
        </p:spPr>
      </p:sp>
      <p:pic>
        <p:nvPicPr>
          <p:cNvPr id="21" name="Image 2" descr="preencoded.png">    </p:cNvPr>
          <p:cNvPicPr>
            <a:picLocks noChangeAspect="1"/>
          </p:cNvPicPr>
          <p:nvPr/>
        </p:nvPicPr>
        <p:blipFill>
          <a:blip r:embed="rId3"/>
          <a:stretch>
            <a:fillRect/>
          </a:stretch>
        </p:blipFill>
        <p:spPr>
          <a:xfrm>
            <a:off x="7553325" y="8337233"/>
            <a:ext cx="133945" cy="167402"/>
          </a:xfrm>
          <a:prstGeom prst="rect">
            <a:avLst/>
          </a:prstGeom>
        </p:spPr>
      </p:pic>
      <p:sp>
        <p:nvSpPr>
          <p:cNvPr id="22" name="Text 17"/>
          <p:cNvSpPr/>
          <p:nvPr/>
        </p:nvSpPr>
        <p:spPr>
          <a:xfrm>
            <a:off x="7471529" y="8668941"/>
            <a:ext cx="665523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Work team: Cross-train employees so no single person is indispensable</a:t>
            </a:r>
            <a:endParaRPr lang="en-US" sz="750" dirty="0"/>
          </a:p>
        </p:txBody>
      </p:sp>
      <p:sp>
        <p:nvSpPr>
          <p:cNvPr id="23" name="Shape 18"/>
          <p:cNvSpPr/>
          <p:nvPr/>
        </p:nvSpPr>
        <p:spPr>
          <a:xfrm>
            <a:off x="396835" y="9033510"/>
            <a:ext cx="6868716" cy="769025"/>
          </a:xfrm>
          <a:prstGeom prst="roundRect">
            <a:avLst>
              <a:gd name="adj" fmla="val 5420"/>
            </a:avLst>
          </a:prstGeom>
          <a:solidFill>
            <a:srgbClr val="CCE5FF"/>
          </a:solidFill>
          <a:ln w="7620">
            <a:solidFill>
              <a:srgbClr val="B2CBE5"/>
            </a:solidFill>
            <a:prstDash val="solid"/>
          </a:ln>
        </p:spPr>
      </p:sp>
      <p:sp>
        <p:nvSpPr>
          <p:cNvPr id="24" name="Shape 19"/>
          <p:cNvSpPr/>
          <p:nvPr/>
        </p:nvSpPr>
        <p:spPr>
          <a:xfrm>
            <a:off x="503634" y="9140309"/>
            <a:ext cx="297656" cy="297656"/>
          </a:xfrm>
          <a:prstGeom prst="roundRect">
            <a:avLst>
              <a:gd name="adj" fmla="val 30716954"/>
            </a:avLst>
          </a:prstGeom>
          <a:solidFill>
            <a:srgbClr val="0079FA"/>
          </a:solidFill>
          <a:ln/>
        </p:spPr>
      </p:sp>
      <p:pic>
        <p:nvPicPr>
          <p:cNvPr id="25" name="Image 3" descr="preencoded.png">    </p:cNvPr>
          <p:cNvPicPr>
            <a:picLocks noChangeAspect="1"/>
          </p:cNvPicPr>
          <p:nvPr/>
        </p:nvPicPr>
        <p:blipFill>
          <a:blip r:embed="rId4"/>
          <a:stretch>
            <a:fillRect/>
          </a:stretch>
        </p:blipFill>
        <p:spPr>
          <a:xfrm>
            <a:off x="585430" y="9205436"/>
            <a:ext cx="133945" cy="167402"/>
          </a:xfrm>
          <a:prstGeom prst="rect">
            <a:avLst/>
          </a:prstGeom>
        </p:spPr>
      </p:pic>
      <p:sp>
        <p:nvSpPr>
          <p:cNvPr id="26" name="Text 20"/>
          <p:cNvSpPr/>
          <p:nvPr/>
        </p:nvSpPr>
        <p:spPr>
          <a:xfrm>
            <a:off x="503634" y="9537144"/>
            <a:ext cx="6655118"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Emergency planning: Have backup systems when primary ones fail</a:t>
            </a:r>
            <a:endParaRPr lang="en-US" sz="750" dirty="0"/>
          </a:p>
        </p:txBody>
      </p:sp>
      <p:sp>
        <p:nvSpPr>
          <p:cNvPr id="27" name="Shape 21"/>
          <p:cNvSpPr/>
          <p:nvPr/>
        </p:nvSpPr>
        <p:spPr>
          <a:xfrm>
            <a:off x="7364730" y="9033510"/>
            <a:ext cx="6868835" cy="769025"/>
          </a:xfrm>
          <a:prstGeom prst="roundRect">
            <a:avLst>
              <a:gd name="adj" fmla="val 5420"/>
            </a:avLst>
          </a:prstGeom>
          <a:solidFill>
            <a:srgbClr val="CCE5FF"/>
          </a:solidFill>
          <a:ln w="7620">
            <a:solidFill>
              <a:srgbClr val="B2CBE5"/>
            </a:solidFill>
            <a:prstDash val="solid"/>
          </a:ln>
        </p:spPr>
      </p:sp>
      <p:sp>
        <p:nvSpPr>
          <p:cNvPr id="28" name="Shape 22"/>
          <p:cNvSpPr/>
          <p:nvPr/>
        </p:nvSpPr>
        <p:spPr>
          <a:xfrm>
            <a:off x="7471529" y="9140309"/>
            <a:ext cx="297656" cy="297656"/>
          </a:xfrm>
          <a:prstGeom prst="roundRect">
            <a:avLst>
              <a:gd name="adj" fmla="val 30716954"/>
            </a:avLst>
          </a:prstGeom>
          <a:solidFill>
            <a:srgbClr val="0079FA"/>
          </a:solidFill>
          <a:ln/>
        </p:spPr>
      </p:sp>
      <p:pic>
        <p:nvPicPr>
          <p:cNvPr id="29" name="Image 4" descr="preencoded.png">    </p:cNvPr>
          <p:cNvPicPr>
            <a:picLocks noChangeAspect="1"/>
          </p:cNvPicPr>
          <p:nvPr/>
        </p:nvPicPr>
        <p:blipFill>
          <a:blip r:embed="rId5"/>
          <a:stretch>
            <a:fillRect/>
          </a:stretch>
        </p:blipFill>
        <p:spPr>
          <a:xfrm>
            <a:off x="7553325" y="9205436"/>
            <a:ext cx="133945" cy="167402"/>
          </a:xfrm>
          <a:prstGeom prst="rect">
            <a:avLst/>
          </a:prstGeom>
        </p:spPr>
      </p:pic>
      <p:sp>
        <p:nvSpPr>
          <p:cNvPr id="30" name="Text 23"/>
          <p:cNvSpPr/>
          <p:nvPr/>
        </p:nvSpPr>
        <p:spPr>
          <a:xfrm>
            <a:off x="7471529" y="9537144"/>
            <a:ext cx="665523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Learning skills: Practice piano sometimes without sheet music</a:t>
            </a:r>
            <a:endParaRPr lang="en-US" sz="750" dirty="0"/>
          </a:p>
        </p:txBody>
      </p:sp>
      <p:sp>
        <p:nvSpPr>
          <p:cNvPr id="31" name="Shape 24"/>
          <p:cNvSpPr/>
          <p:nvPr/>
        </p:nvSpPr>
        <p:spPr>
          <a:xfrm>
            <a:off x="396835" y="9914096"/>
            <a:ext cx="13836729" cy="421362"/>
          </a:xfrm>
          <a:prstGeom prst="roundRect">
            <a:avLst>
              <a:gd name="adj" fmla="val 9892"/>
            </a:avLst>
          </a:prstGeom>
          <a:solidFill>
            <a:srgbClr val="B6D6FC"/>
          </a:solidFill>
          <a:ln/>
        </p:spPr>
      </p:sp>
      <p:pic>
        <p:nvPicPr>
          <p:cNvPr id="32" name="Image 5" descr="preencoded.png">    </p:cNvPr>
          <p:cNvPicPr>
            <a:picLocks noChangeAspect="1"/>
          </p:cNvPicPr>
          <p:nvPr/>
        </p:nvPicPr>
        <p:blipFill>
          <a:blip r:embed="rId6"/>
          <a:stretch>
            <a:fillRect/>
          </a:stretch>
        </p:blipFill>
        <p:spPr>
          <a:xfrm>
            <a:off x="496014" y="10057924"/>
            <a:ext cx="123944" cy="99179"/>
          </a:xfrm>
          <a:prstGeom prst="rect">
            <a:avLst/>
          </a:prstGeom>
        </p:spPr>
      </p:pic>
      <p:sp>
        <p:nvSpPr>
          <p:cNvPr id="33" name="Text 25"/>
          <p:cNvSpPr/>
          <p:nvPr/>
        </p:nvSpPr>
        <p:spPr>
          <a:xfrm>
            <a:off x="719137" y="10038040"/>
            <a:ext cx="13415248" cy="158591"/>
          </a:xfrm>
          <a:prstGeom prst="rect">
            <a:avLst/>
          </a:prstGeom>
          <a:noFill/>
          <a:ln/>
        </p:spPr>
        <p:txBody>
          <a:bodyPr wrap="none" lIns="0" tIns="0" rIns="0" bIns="0" rtlCol="0" anchor="t"/>
          <a:lstStyle/>
          <a:p>
            <a:pPr algn="l" indent="0" marL="0">
              <a:lnSpc>
                <a:spcPts val="1250"/>
              </a:lnSpc>
              <a:buNone/>
            </a:pPr>
            <a:r>
              <a:rPr lang="en-US" sz="750" b="1" dirty="0">
                <a:solidFill>
                  <a:srgbClr val="000000"/>
                </a:solidFill>
                <a:latin typeface="Nunito Sans" pitchFamily="34" charset="0"/>
                <a:ea typeface="Nunito Sans" pitchFamily="34" charset="-122"/>
                <a:cs typeface="Nunito Sans" pitchFamily="34" charset="-120"/>
              </a:rPr>
              <a:t>Benefits</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Robustness, Generalization, Prevention of overfitting</a:t>
            </a:r>
            <a:endParaRPr lang="en-US" sz="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96835" y="272891"/>
            <a:ext cx="4382572" cy="310158"/>
          </a:xfrm>
          <a:prstGeom prst="rect">
            <a:avLst/>
          </a:prstGeom>
          <a:noFill/>
          <a:ln/>
        </p:spPr>
        <p:txBody>
          <a:bodyPr wrap="none" lIns="0" tIns="0" rIns="0" bIns="0" rtlCol="0" anchor="t"/>
          <a:lstStyle/>
          <a:p>
            <a:pPr algn="l" indent="0" marL="0">
              <a:lnSpc>
                <a:spcPts val="2400"/>
              </a:lnSpc>
              <a:buNone/>
            </a:pPr>
            <a:r>
              <a:rPr lang="en-US" sz="1950" b="1" dirty="0">
                <a:solidFill>
                  <a:srgbClr val="0066A1"/>
                </a:solidFill>
                <a:latin typeface="Nunito Sans Bold" pitchFamily="34" charset="0"/>
                <a:ea typeface="Nunito Sans Bold" pitchFamily="34" charset="-122"/>
                <a:cs typeface="Nunito Sans Bold" pitchFamily="34" charset="-120"/>
              </a:rPr>
              <a:t>CNN Learning - Like Learning to Drive</a:t>
            </a:r>
            <a:endParaRPr lang="en-US" sz="1950" dirty="0"/>
          </a:p>
        </p:txBody>
      </p:sp>
      <p:sp>
        <p:nvSpPr>
          <p:cNvPr id="3" name="Text 1"/>
          <p:cNvSpPr/>
          <p:nvPr/>
        </p:nvSpPr>
        <p:spPr>
          <a:xfrm>
            <a:off x="396835" y="831056"/>
            <a:ext cx="1533525"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Forward Pass (Observing):</a:t>
            </a:r>
            <a:endParaRPr lang="en-US" sz="950" dirty="0"/>
          </a:p>
        </p:txBody>
      </p:sp>
      <p:sp>
        <p:nvSpPr>
          <p:cNvPr id="4" name="Text 2"/>
          <p:cNvSpPr/>
          <p:nvPr/>
        </p:nvSpPr>
        <p:spPr>
          <a:xfrm>
            <a:off x="396835" y="1085255"/>
            <a:ext cx="6797397"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1"/>
            </a:pPr>
            <a:r>
              <a:rPr lang="en-US" sz="750" dirty="0">
                <a:solidFill>
                  <a:srgbClr val="000000"/>
                </a:solidFill>
                <a:latin typeface="Nunito Sans" pitchFamily="34" charset="0"/>
                <a:ea typeface="Nunito Sans" pitchFamily="34" charset="-122"/>
                <a:cs typeface="Nunito Sans" pitchFamily="34" charset="-120"/>
              </a:rPr>
              <a:t>See the road (input image)</a:t>
            </a:r>
            <a:endParaRPr lang="en-US" sz="750" dirty="0"/>
          </a:p>
        </p:txBody>
      </p:sp>
      <p:sp>
        <p:nvSpPr>
          <p:cNvPr id="5" name="Text 3"/>
          <p:cNvSpPr/>
          <p:nvPr/>
        </p:nvSpPr>
        <p:spPr>
          <a:xfrm>
            <a:off x="396835" y="1278493"/>
            <a:ext cx="6797397"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2"/>
            </a:pPr>
            <a:r>
              <a:rPr lang="en-US" sz="750" dirty="0">
                <a:solidFill>
                  <a:srgbClr val="000000"/>
                </a:solidFill>
                <a:latin typeface="Nunito Sans" pitchFamily="34" charset="0"/>
                <a:ea typeface="Nunito Sans" pitchFamily="34" charset="-122"/>
                <a:cs typeface="Nunito Sans" pitchFamily="34" charset="-120"/>
              </a:rPr>
              <a:t>Notice details (convolution): traffic lights, signs, cars</a:t>
            </a:r>
            <a:endParaRPr lang="en-US" sz="750" dirty="0"/>
          </a:p>
        </p:txBody>
      </p:sp>
      <p:sp>
        <p:nvSpPr>
          <p:cNvPr id="6" name="Text 4"/>
          <p:cNvSpPr/>
          <p:nvPr/>
        </p:nvSpPr>
        <p:spPr>
          <a:xfrm>
            <a:off x="396835" y="1471732"/>
            <a:ext cx="6797397"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3"/>
            </a:pPr>
            <a:r>
              <a:rPr lang="en-US" sz="750" dirty="0">
                <a:solidFill>
                  <a:srgbClr val="000000"/>
                </a:solidFill>
                <a:latin typeface="Nunito Sans" pitchFamily="34" charset="0"/>
                <a:ea typeface="Nunito Sans" pitchFamily="34" charset="-122"/>
                <a:cs typeface="Nunito Sans" pitchFamily="34" charset="-120"/>
              </a:rPr>
              <a:t>Process information (activation): "That's a red light"</a:t>
            </a:r>
            <a:endParaRPr lang="en-US" sz="750" dirty="0"/>
          </a:p>
        </p:txBody>
      </p:sp>
      <p:sp>
        <p:nvSpPr>
          <p:cNvPr id="7" name="Text 5"/>
          <p:cNvSpPr/>
          <p:nvPr/>
        </p:nvSpPr>
        <p:spPr>
          <a:xfrm>
            <a:off x="396835" y="1664970"/>
            <a:ext cx="6797397"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4"/>
            </a:pPr>
            <a:r>
              <a:rPr lang="en-US" sz="750" dirty="0">
                <a:solidFill>
                  <a:srgbClr val="000000"/>
                </a:solidFill>
                <a:latin typeface="Nunito Sans" pitchFamily="34" charset="0"/>
                <a:ea typeface="Nunito Sans" pitchFamily="34" charset="-122"/>
                <a:cs typeface="Nunito Sans" pitchFamily="34" charset="-120"/>
              </a:rPr>
              <a:t>Summarize situation (pooling): "Need to stop"</a:t>
            </a:r>
            <a:endParaRPr lang="en-US" sz="750" dirty="0"/>
          </a:p>
        </p:txBody>
      </p:sp>
      <p:sp>
        <p:nvSpPr>
          <p:cNvPr id="8" name="Text 6"/>
          <p:cNvSpPr/>
          <p:nvPr/>
        </p:nvSpPr>
        <p:spPr>
          <a:xfrm>
            <a:off x="396835" y="1858208"/>
            <a:ext cx="6797397"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5"/>
            </a:pPr>
            <a:r>
              <a:rPr lang="en-US" sz="750" dirty="0">
                <a:solidFill>
                  <a:srgbClr val="000000"/>
                </a:solidFill>
                <a:latin typeface="Nunito Sans" pitchFamily="34" charset="0"/>
                <a:ea typeface="Nunito Sans" pitchFamily="34" charset="-122"/>
                <a:cs typeface="Nunito Sans" pitchFamily="34" charset="-120"/>
              </a:rPr>
              <a:t>Make decision (fully connected): "Apply brakes"</a:t>
            </a:r>
            <a:endParaRPr lang="en-US" sz="750" dirty="0"/>
          </a:p>
        </p:txBody>
      </p:sp>
      <p:sp>
        <p:nvSpPr>
          <p:cNvPr id="9" name="Text 7"/>
          <p:cNvSpPr/>
          <p:nvPr/>
        </p:nvSpPr>
        <p:spPr>
          <a:xfrm>
            <a:off x="396835" y="2115979"/>
            <a:ext cx="2374344"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Backward Pass (Learning from Mistakes):</a:t>
            </a:r>
            <a:endParaRPr lang="en-US" sz="950" dirty="0"/>
          </a:p>
        </p:txBody>
      </p:sp>
      <p:sp>
        <p:nvSpPr>
          <p:cNvPr id="10" name="Text 8"/>
          <p:cNvSpPr/>
          <p:nvPr/>
        </p:nvSpPr>
        <p:spPr>
          <a:xfrm>
            <a:off x="396835" y="2370177"/>
            <a:ext cx="6797397"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1"/>
            </a:pPr>
            <a:r>
              <a:rPr lang="en-US" sz="750" dirty="0">
                <a:solidFill>
                  <a:srgbClr val="000000"/>
                </a:solidFill>
                <a:latin typeface="Nunito Sans" pitchFamily="34" charset="0"/>
                <a:ea typeface="Nunito Sans" pitchFamily="34" charset="-122"/>
                <a:cs typeface="Nunito Sans" pitchFamily="34" charset="-120"/>
              </a:rPr>
              <a:t>Instructor feedback (loss calculation): "You stopped too late"</a:t>
            </a:r>
            <a:endParaRPr lang="en-US" sz="750" dirty="0"/>
          </a:p>
        </p:txBody>
      </p:sp>
      <p:sp>
        <p:nvSpPr>
          <p:cNvPr id="11" name="Text 9"/>
          <p:cNvSpPr/>
          <p:nvPr/>
        </p:nvSpPr>
        <p:spPr>
          <a:xfrm>
            <a:off x="396835" y="2563416"/>
            <a:ext cx="6797397"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2"/>
            </a:pPr>
            <a:r>
              <a:rPr lang="en-US" sz="750" dirty="0">
                <a:solidFill>
                  <a:srgbClr val="000000"/>
                </a:solidFill>
                <a:latin typeface="Nunito Sans" pitchFamily="34" charset="0"/>
                <a:ea typeface="Nunito Sans" pitchFamily="34" charset="-122"/>
                <a:cs typeface="Nunito Sans" pitchFamily="34" charset="-120"/>
              </a:rPr>
              <a:t>Understand what went wrong (backpropagation): "Didn't notice red light early enough"</a:t>
            </a:r>
            <a:endParaRPr lang="en-US" sz="750" dirty="0"/>
          </a:p>
        </p:txBody>
      </p:sp>
      <p:sp>
        <p:nvSpPr>
          <p:cNvPr id="12" name="Text 10"/>
          <p:cNvSpPr/>
          <p:nvPr/>
        </p:nvSpPr>
        <p:spPr>
          <a:xfrm>
            <a:off x="396835" y="2756654"/>
            <a:ext cx="6797397"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3"/>
            </a:pPr>
            <a:r>
              <a:rPr lang="en-US" sz="750" dirty="0">
                <a:solidFill>
                  <a:srgbClr val="000000"/>
                </a:solidFill>
                <a:latin typeface="Nunito Sans" pitchFamily="34" charset="0"/>
                <a:ea typeface="Nunito Sans" pitchFamily="34" charset="-122"/>
                <a:cs typeface="Nunito Sans" pitchFamily="34" charset="-120"/>
              </a:rPr>
              <a:t>Adjust behavior (weight update): "Look for traffic lights sooner"</a:t>
            </a:r>
            <a:endParaRPr lang="en-US" sz="750" dirty="0"/>
          </a:p>
        </p:txBody>
      </p:sp>
      <p:sp>
        <p:nvSpPr>
          <p:cNvPr id="13" name="Text 11"/>
          <p:cNvSpPr/>
          <p:nvPr/>
        </p:nvSpPr>
        <p:spPr>
          <a:xfrm>
            <a:off x="396835" y="2949893"/>
            <a:ext cx="6797397"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4"/>
            </a:pPr>
            <a:r>
              <a:rPr lang="en-US" sz="750" dirty="0">
                <a:solidFill>
                  <a:srgbClr val="000000"/>
                </a:solidFill>
                <a:latin typeface="Nunito Sans" pitchFamily="34" charset="0"/>
                <a:ea typeface="Nunito Sans" pitchFamily="34" charset="-122"/>
                <a:cs typeface="Nunito Sans" pitchFamily="34" charset="-120"/>
              </a:rPr>
              <a:t>Practice again (next iteration): Try another driving scenario</a:t>
            </a:r>
            <a:endParaRPr lang="en-US" sz="750" dirty="0"/>
          </a:p>
        </p:txBody>
      </p:sp>
      <p:pic>
        <p:nvPicPr>
          <p:cNvPr id="14" name="Image 0" descr="preencoded.png">    </p:cNvPr>
          <p:cNvPicPr>
            <a:picLocks noChangeAspect="1"/>
          </p:cNvPicPr>
          <p:nvPr/>
        </p:nvPicPr>
        <p:blipFill>
          <a:blip r:embed="rId1"/>
          <a:stretch>
            <a:fillRect/>
          </a:stretch>
        </p:blipFill>
        <p:spPr>
          <a:xfrm>
            <a:off x="7443788" y="843439"/>
            <a:ext cx="6351151" cy="6351151"/>
          </a:xfrm>
          <a:prstGeom prst="rect">
            <a:avLst/>
          </a:prstGeom>
        </p:spPr>
      </p:pic>
      <p:sp>
        <p:nvSpPr>
          <p:cNvPr id="15" name="Text 12"/>
          <p:cNvSpPr/>
          <p:nvPr/>
        </p:nvSpPr>
        <p:spPr>
          <a:xfrm>
            <a:off x="7443788" y="7306151"/>
            <a:ext cx="679739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CNN training follows a similar process to learning to drive—observing, making decisions, receiving feedback, and gradually improving over time.</a:t>
            </a:r>
            <a:endParaRPr lang="en-US" sz="750" dirty="0"/>
          </a:p>
        </p:txBody>
      </p:sp>
      <p:sp>
        <p:nvSpPr>
          <p:cNvPr id="16" name="Text 13"/>
          <p:cNvSpPr/>
          <p:nvPr/>
        </p:nvSpPr>
        <p:spPr>
          <a:xfrm>
            <a:off x="396835" y="7702868"/>
            <a:ext cx="3494365"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Key Insight: Like human learning, networks improve through:</a:t>
            </a:r>
            <a:endParaRPr lang="en-US" sz="950" dirty="0"/>
          </a:p>
        </p:txBody>
      </p:sp>
      <p:sp>
        <p:nvSpPr>
          <p:cNvPr id="17" name="Text 14"/>
          <p:cNvSpPr/>
          <p:nvPr/>
        </p:nvSpPr>
        <p:spPr>
          <a:xfrm>
            <a:off x="3504605" y="8993624"/>
            <a:ext cx="1240393" cy="155019"/>
          </a:xfrm>
          <a:prstGeom prst="rect">
            <a:avLst/>
          </a:prstGeom>
          <a:noFill/>
          <a:ln/>
        </p:spPr>
        <p:txBody>
          <a:bodyPr wrap="none" lIns="0" tIns="0" rIns="0" bIns="0" rtlCol="0" anchor="t"/>
          <a:lstStyle/>
          <a:p>
            <a:pPr algn="r"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Experience</a:t>
            </a:r>
            <a:endParaRPr lang="en-US" sz="950" dirty="0"/>
          </a:p>
        </p:txBody>
      </p:sp>
      <p:sp>
        <p:nvSpPr>
          <p:cNvPr id="18" name="Text 15"/>
          <p:cNvSpPr/>
          <p:nvPr/>
        </p:nvSpPr>
        <p:spPr>
          <a:xfrm>
            <a:off x="396835" y="9208175"/>
            <a:ext cx="4348163" cy="158591"/>
          </a:xfrm>
          <a:prstGeom prst="rect">
            <a:avLst/>
          </a:prstGeom>
          <a:noFill/>
          <a:ln/>
        </p:spPr>
        <p:txBody>
          <a:bodyPr wrap="none" lIns="0" tIns="0" rIns="0" bIns="0" rtlCol="0" anchor="t"/>
          <a:lstStyle/>
          <a:p>
            <a:pPr algn="r"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Seeing many examples</a:t>
            </a:r>
            <a:endParaRPr lang="en-US" sz="750" dirty="0"/>
          </a:p>
        </p:txBody>
      </p:sp>
      <p:pic>
        <p:nvPicPr>
          <p:cNvPr id="19" name="Image 1" descr="preencoded.png">    </p:cNvPr>
          <p:cNvPicPr>
            <a:picLocks noChangeAspect="1"/>
          </p:cNvPicPr>
          <p:nvPr/>
        </p:nvPicPr>
        <p:blipFill>
          <a:blip r:embed="rId2"/>
          <a:stretch>
            <a:fillRect/>
          </a:stretch>
        </p:blipFill>
        <p:spPr>
          <a:xfrm>
            <a:off x="4893826" y="8006715"/>
            <a:ext cx="4842748" cy="4842748"/>
          </a:xfrm>
          <a:prstGeom prst="rect">
            <a:avLst/>
          </a:prstGeom>
        </p:spPr>
      </p:pic>
      <p:pic>
        <p:nvPicPr>
          <p:cNvPr id="20" name="Image 2" descr="preencoded.png">    </p:cNvPr>
          <p:cNvPicPr>
            <a:picLocks noChangeAspect="1"/>
          </p:cNvPicPr>
          <p:nvPr/>
        </p:nvPicPr>
        <p:blipFill>
          <a:blip r:embed="rId3"/>
          <a:stretch>
            <a:fillRect/>
          </a:stretch>
        </p:blipFill>
        <p:spPr>
          <a:xfrm>
            <a:off x="6266319" y="8948440"/>
            <a:ext cx="148471" cy="185499"/>
          </a:xfrm>
          <a:prstGeom prst="rect">
            <a:avLst/>
          </a:prstGeom>
        </p:spPr>
      </p:pic>
      <p:sp>
        <p:nvSpPr>
          <p:cNvPr id="21" name="Text 16"/>
          <p:cNvSpPr/>
          <p:nvPr/>
        </p:nvSpPr>
        <p:spPr>
          <a:xfrm>
            <a:off x="9885402" y="8993624"/>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Feedback</a:t>
            </a:r>
            <a:endParaRPr lang="en-US" sz="950" dirty="0"/>
          </a:p>
        </p:txBody>
      </p:sp>
      <p:sp>
        <p:nvSpPr>
          <p:cNvPr id="22" name="Text 17"/>
          <p:cNvSpPr/>
          <p:nvPr/>
        </p:nvSpPr>
        <p:spPr>
          <a:xfrm>
            <a:off x="9885402" y="9208175"/>
            <a:ext cx="4348163"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Knowing when mistakes are made</a:t>
            </a:r>
            <a:endParaRPr lang="en-US" sz="750" dirty="0"/>
          </a:p>
        </p:txBody>
      </p:sp>
      <p:pic>
        <p:nvPicPr>
          <p:cNvPr id="23" name="Image 3" descr="preencoded.png">    </p:cNvPr>
          <p:cNvPicPr>
            <a:picLocks noChangeAspect="1"/>
          </p:cNvPicPr>
          <p:nvPr/>
        </p:nvPicPr>
        <p:blipFill>
          <a:blip r:embed="rId4"/>
          <a:stretch>
            <a:fillRect/>
          </a:stretch>
        </p:blipFill>
        <p:spPr>
          <a:xfrm>
            <a:off x="4893826" y="8006715"/>
            <a:ext cx="4842748" cy="4842748"/>
          </a:xfrm>
          <a:prstGeom prst="rect">
            <a:avLst/>
          </a:prstGeom>
        </p:spPr>
      </p:pic>
      <p:pic>
        <p:nvPicPr>
          <p:cNvPr id="24" name="Image 4" descr="preencoded.png">    </p:cNvPr>
          <p:cNvPicPr>
            <a:picLocks noChangeAspect="1"/>
          </p:cNvPicPr>
          <p:nvPr/>
        </p:nvPicPr>
        <p:blipFill>
          <a:blip r:embed="rId5"/>
          <a:stretch>
            <a:fillRect/>
          </a:stretch>
        </p:blipFill>
        <p:spPr>
          <a:xfrm>
            <a:off x="8627685" y="9360634"/>
            <a:ext cx="148471" cy="185499"/>
          </a:xfrm>
          <a:prstGeom prst="rect">
            <a:avLst/>
          </a:prstGeom>
        </p:spPr>
      </p:pic>
      <p:sp>
        <p:nvSpPr>
          <p:cNvPr id="25" name="Text 18"/>
          <p:cNvSpPr/>
          <p:nvPr/>
        </p:nvSpPr>
        <p:spPr>
          <a:xfrm>
            <a:off x="9885402" y="11489412"/>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Adjustment</a:t>
            </a:r>
            <a:endParaRPr lang="en-US" sz="950" dirty="0"/>
          </a:p>
        </p:txBody>
      </p:sp>
      <p:sp>
        <p:nvSpPr>
          <p:cNvPr id="26" name="Text 19"/>
          <p:cNvSpPr/>
          <p:nvPr/>
        </p:nvSpPr>
        <p:spPr>
          <a:xfrm>
            <a:off x="9885402" y="11703963"/>
            <a:ext cx="4348163"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Changing behavior based on feedback</a:t>
            </a:r>
            <a:endParaRPr lang="en-US" sz="750" dirty="0"/>
          </a:p>
        </p:txBody>
      </p:sp>
      <p:pic>
        <p:nvPicPr>
          <p:cNvPr id="27" name="Image 5" descr="preencoded.png">    </p:cNvPr>
          <p:cNvPicPr>
            <a:picLocks noChangeAspect="1"/>
          </p:cNvPicPr>
          <p:nvPr/>
        </p:nvPicPr>
        <p:blipFill>
          <a:blip r:embed="rId6"/>
          <a:stretch>
            <a:fillRect/>
          </a:stretch>
        </p:blipFill>
        <p:spPr>
          <a:xfrm>
            <a:off x="4893826" y="8006715"/>
            <a:ext cx="4842748" cy="4842748"/>
          </a:xfrm>
          <a:prstGeom prst="rect">
            <a:avLst/>
          </a:prstGeom>
        </p:spPr>
      </p:pic>
      <p:pic>
        <p:nvPicPr>
          <p:cNvPr id="28" name="Image 6" descr="preencoded.png">    </p:cNvPr>
          <p:cNvPicPr>
            <a:picLocks noChangeAspect="1"/>
          </p:cNvPicPr>
          <p:nvPr/>
        </p:nvPicPr>
        <p:blipFill>
          <a:blip r:embed="rId7"/>
          <a:stretch>
            <a:fillRect/>
          </a:stretch>
        </p:blipFill>
        <p:spPr>
          <a:xfrm>
            <a:off x="8215491" y="11722001"/>
            <a:ext cx="148471" cy="185499"/>
          </a:xfrm>
          <a:prstGeom prst="rect">
            <a:avLst/>
          </a:prstGeom>
        </p:spPr>
      </p:pic>
      <p:sp>
        <p:nvSpPr>
          <p:cNvPr id="29" name="Text 20"/>
          <p:cNvSpPr/>
          <p:nvPr/>
        </p:nvSpPr>
        <p:spPr>
          <a:xfrm>
            <a:off x="3504605" y="11489412"/>
            <a:ext cx="1240393" cy="155019"/>
          </a:xfrm>
          <a:prstGeom prst="rect">
            <a:avLst/>
          </a:prstGeom>
          <a:noFill/>
          <a:ln/>
        </p:spPr>
        <p:txBody>
          <a:bodyPr wrap="none" lIns="0" tIns="0" rIns="0" bIns="0" rtlCol="0" anchor="t"/>
          <a:lstStyle/>
          <a:p>
            <a:pPr algn="r"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Practice</a:t>
            </a:r>
            <a:endParaRPr lang="en-US" sz="950" dirty="0"/>
          </a:p>
        </p:txBody>
      </p:sp>
      <p:sp>
        <p:nvSpPr>
          <p:cNvPr id="30" name="Text 21"/>
          <p:cNvSpPr/>
          <p:nvPr/>
        </p:nvSpPr>
        <p:spPr>
          <a:xfrm>
            <a:off x="396835" y="11703963"/>
            <a:ext cx="4348163" cy="158591"/>
          </a:xfrm>
          <a:prstGeom prst="rect">
            <a:avLst/>
          </a:prstGeom>
          <a:noFill/>
          <a:ln/>
        </p:spPr>
        <p:txBody>
          <a:bodyPr wrap="none" lIns="0" tIns="0" rIns="0" bIns="0" rtlCol="0" anchor="t"/>
          <a:lstStyle/>
          <a:p>
            <a:pPr algn="r"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Repeating until mastery</a:t>
            </a:r>
            <a:endParaRPr lang="en-US" sz="750" dirty="0"/>
          </a:p>
        </p:txBody>
      </p:sp>
      <p:pic>
        <p:nvPicPr>
          <p:cNvPr id="31" name="Image 7" descr="preencoded.png">    </p:cNvPr>
          <p:cNvPicPr>
            <a:picLocks noChangeAspect="1"/>
          </p:cNvPicPr>
          <p:nvPr/>
        </p:nvPicPr>
        <p:blipFill>
          <a:blip r:embed="rId8"/>
          <a:stretch>
            <a:fillRect/>
          </a:stretch>
        </p:blipFill>
        <p:spPr>
          <a:xfrm>
            <a:off x="4893826" y="8006715"/>
            <a:ext cx="4842748" cy="4842748"/>
          </a:xfrm>
          <a:prstGeom prst="rect">
            <a:avLst/>
          </a:prstGeom>
        </p:spPr>
      </p:pic>
      <p:pic>
        <p:nvPicPr>
          <p:cNvPr id="32" name="Image 8" descr="preencoded.png">    </p:cNvPr>
          <p:cNvPicPr>
            <a:picLocks noChangeAspect="1"/>
          </p:cNvPicPr>
          <p:nvPr/>
        </p:nvPicPr>
        <p:blipFill>
          <a:blip r:embed="rId9"/>
          <a:stretch>
            <a:fillRect/>
          </a:stretch>
        </p:blipFill>
        <p:spPr>
          <a:xfrm>
            <a:off x="5854125" y="11309806"/>
            <a:ext cx="148471" cy="1854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396835" y="272891"/>
            <a:ext cx="5697974" cy="310158"/>
          </a:xfrm>
          <a:prstGeom prst="rect">
            <a:avLst/>
          </a:prstGeom>
          <a:noFill/>
          <a:ln/>
        </p:spPr>
        <p:txBody>
          <a:bodyPr wrap="none" lIns="0" tIns="0" rIns="0" bIns="0" rtlCol="0" anchor="t"/>
          <a:lstStyle/>
          <a:p>
            <a:pPr algn="l" indent="0" marL="0">
              <a:lnSpc>
                <a:spcPts val="2400"/>
              </a:lnSpc>
              <a:buNone/>
            </a:pPr>
            <a:r>
              <a:rPr lang="en-US" sz="1950" b="1" dirty="0">
                <a:solidFill>
                  <a:srgbClr val="0066A1"/>
                </a:solidFill>
                <a:latin typeface="Nunito Sans Bold" pitchFamily="34" charset="0"/>
                <a:ea typeface="Nunito Sans Bold" pitchFamily="34" charset="-122"/>
                <a:cs typeface="Nunito Sans Bold" pitchFamily="34" charset="-120"/>
              </a:rPr>
              <a:t>CNN Hyperparameters - Like Recipe Adjustments</a:t>
            </a:r>
            <a:endParaRPr lang="en-US" sz="1950" dirty="0"/>
          </a:p>
        </p:txBody>
      </p:sp>
      <p:sp>
        <p:nvSpPr>
          <p:cNvPr id="3" name="Text 1"/>
          <p:cNvSpPr/>
          <p:nvPr/>
        </p:nvSpPr>
        <p:spPr>
          <a:xfrm>
            <a:off x="396835" y="831056"/>
            <a:ext cx="1430893"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Cooking Recipe Analogy:</a:t>
            </a:r>
            <a:endParaRPr lang="en-US" sz="950" dirty="0"/>
          </a:p>
        </p:txBody>
      </p:sp>
      <p:sp>
        <p:nvSpPr>
          <p:cNvPr id="4" name="Text 2"/>
          <p:cNvSpPr/>
          <p:nvPr/>
        </p:nvSpPr>
        <p:spPr>
          <a:xfrm>
            <a:off x="396835" y="1085255"/>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Recipe ingredients = architecture parameters</a:t>
            </a:r>
            <a:endParaRPr lang="en-US" sz="750" dirty="0"/>
          </a:p>
        </p:txBody>
      </p:sp>
      <p:sp>
        <p:nvSpPr>
          <p:cNvPr id="5" name="Text 3"/>
          <p:cNvSpPr/>
          <p:nvPr/>
        </p:nvSpPr>
        <p:spPr>
          <a:xfrm>
            <a:off x="396835" y="1278493"/>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Cooking technique = training parameters</a:t>
            </a:r>
            <a:endParaRPr lang="en-US" sz="750" dirty="0"/>
          </a:p>
        </p:txBody>
      </p:sp>
      <p:sp>
        <p:nvSpPr>
          <p:cNvPr id="6" name="Text 4"/>
          <p:cNvSpPr/>
          <p:nvPr/>
        </p:nvSpPr>
        <p:spPr>
          <a:xfrm>
            <a:off x="396835" y="1471732"/>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Taste testing = validation and tuning</a:t>
            </a:r>
            <a:endParaRPr lang="en-US" sz="750" dirty="0"/>
          </a:p>
        </p:txBody>
      </p:sp>
      <p:sp>
        <p:nvSpPr>
          <p:cNvPr id="7" name="Text 5"/>
          <p:cNvSpPr/>
          <p:nvPr/>
        </p:nvSpPr>
        <p:spPr>
          <a:xfrm>
            <a:off x="396835" y="1729502"/>
            <a:ext cx="1535192"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Architecture "Ingredients":</a:t>
            </a:r>
            <a:endParaRPr lang="en-US" sz="950" dirty="0"/>
          </a:p>
        </p:txBody>
      </p:sp>
      <p:sp>
        <p:nvSpPr>
          <p:cNvPr id="8" name="Text 6"/>
          <p:cNvSpPr/>
          <p:nvPr/>
        </p:nvSpPr>
        <p:spPr>
          <a:xfrm>
            <a:off x="396835" y="1983700"/>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79FA"/>
                </a:solidFill>
                <a:latin typeface="Nunito Sans" pitchFamily="34" charset="0"/>
                <a:ea typeface="Nunito Sans" pitchFamily="34" charset="-122"/>
                <a:cs typeface="Nunito Sans" pitchFamily="34" charset="-120"/>
              </a:rPr>
              <a:t>Number of layers</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Like cooking stages (prep → cook → garnish)</a:t>
            </a:r>
            <a:endParaRPr lang="en-US" sz="750" dirty="0"/>
          </a:p>
        </p:txBody>
      </p:sp>
      <p:sp>
        <p:nvSpPr>
          <p:cNvPr id="9" name="Text 7"/>
          <p:cNvSpPr/>
          <p:nvPr/>
        </p:nvSpPr>
        <p:spPr>
          <a:xfrm>
            <a:off x="396835" y="2176939"/>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79FA"/>
                </a:solidFill>
                <a:latin typeface="Nunito Sans" pitchFamily="34" charset="0"/>
                <a:ea typeface="Nunito Sans" pitchFamily="34" charset="-122"/>
                <a:cs typeface="Nunito Sans" pitchFamily="34" charset="-120"/>
              </a:rPr>
              <a:t>Filter size</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Like knife size (fine dicing vs rough chopping)</a:t>
            </a:r>
            <a:endParaRPr lang="en-US" sz="750" dirty="0"/>
          </a:p>
        </p:txBody>
      </p:sp>
      <p:sp>
        <p:nvSpPr>
          <p:cNvPr id="10" name="Text 8"/>
          <p:cNvSpPr/>
          <p:nvPr/>
        </p:nvSpPr>
        <p:spPr>
          <a:xfrm>
            <a:off x="396835" y="2370177"/>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79FA"/>
                </a:solidFill>
                <a:latin typeface="Nunito Sans" pitchFamily="34" charset="0"/>
                <a:ea typeface="Nunito Sans" pitchFamily="34" charset="-122"/>
                <a:cs typeface="Nunito Sans" pitchFamily="34" charset="-120"/>
              </a:rPr>
              <a:t>Number of filters</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Like number of spices (more variety = more complex flavors)</a:t>
            </a:r>
            <a:endParaRPr lang="en-US" sz="750" dirty="0"/>
          </a:p>
        </p:txBody>
      </p:sp>
      <p:pic>
        <p:nvPicPr>
          <p:cNvPr id="11" name="Image 0" descr="preencoded.png">    </p:cNvPr>
          <p:cNvPicPr>
            <a:picLocks noChangeAspect="1"/>
          </p:cNvPicPr>
          <p:nvPr/>
        </p:nvPicPr>
        <p:blipFill>
          <a:blip r:embed="rId1"/>
          <a:stretch>
            <a:fillRect/>
          </a:stretch>
        </p:blipFill>
        <p:spPr>
          <a:xfrm>
            <a:off x="7443788" y="843439"/>
            <a:ext cx="6351151" cy="6351151"/>
          </a:xfrm>
          <a:prstGeom prst="rect">
            <a:avLst/>
          </a:prstGeom>
        </p:spPr>
      </p:pic>
      <p:sp>
        <p:nvSpPr>
          <p:cNvPr id="12" name="Text 9"/>
          <p:cNvSpPr/>
          <p:nvPr/>
        </p:nvSpPr>
        <p:spPr>
          <a:xfrm>
            <a:off x="7443788" y="7306151"/>
            <a:ext cx="679739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Hyperparameters in CNNs are like recipe adjustments in cooking—small changes can dramatically affect the final result.</a:t>
            </a:r>
            <a:endParaRPr lang="en-US" sz="750" dirty="0"/>
          </a:p>
        </p:txBody>
      </p:sp>
      <p:sp>
        <p:nvSpPr>
          <p:cNvPr id="13" name="Text 10"/>
          <p:cNvSpPr/>
          <p:nvPr/>
        </p:nvSpPr>
        <p:spPr>
          <a:xfrm>
            <a:off x="396835" y="7702868"/>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Training "Technique":</a:t>
            </a:r>
            <a:endParaRPr lang="en-US" sz="950" dirty="0"/>
          </a:p>
        </p:txBody>
      </p:sp>
      <p:sp>
        <p:nvSpPr>
          <p:cNvPr id="14" name="Shape 11"/>
          <p:cNvSpPr/>
          <p:nvPr/>
        </p:nvSpPr>
        <p:spPr>
          <a:xfrm>
            <a:off x="396835" y="8006715"/>
            <a:ext cx="4546044" cy="601980"/>
          </a:xfrm>
          <a:prstGeom prst="roundRect">
            <a:avLst>
              <a:gd name="adj" fmla="val 12152"/>
            </a:avLst>
          </a:prstGeom>
          <a:solidFill>
            <a:srgbClr val="FFFFFF"/>
          </a:solidFill>
          <a:ln w="15240">
            <a:solidFill>
              <a:srgbClr val="B2CBE5"/>
            </a:solidFill>
            <a:prstDash val="solid"/>
          </a:ln>
        </p:spPr>
      </p:sp>
      <p:sp>
        <p:nvSpPr>
          <p:cNvPr id="15" name="Shape 12"/>
          <p:cNvSpPr/>
          <p:nvPr/>
        </p:nvSpPr>
        <p:spPr>
          <a:xfrm>
            <a:off x="381595" y="8006715"/>
            <a:ext cx="60960" cy="601980"/>
          </a:xfrm>
          <a:prstGeom prst="roundRect">
            <a:avLst>
              <a:gd name="adj" fmla="val 68372"/>
            </a:avLst>
          </a:prstGeom>
          <a:solidFill>
            <a:srgbClr val="0079FA"/>
          </a:solidFill>
          <a:ln/>
        </p:spPr>
      </p:sp>
      <p:sp>
        <p:nvSpPr>
          <p:cNvPr id="16" name="Text 13"/>
          <p:cNvSpPr/>
          <p:nvPr/>
        </p:nvSpPr>
        <p:spPr>
          <a:xfrm>
            <a:off x="556974" y="8121134"/>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Learning rate</a:t>
            </a:r>
            <a:endParaRPr lang="en-US" sz="950" dirty="0"/>
          </a:p>
        </p:txBody>
      </p:sp>
      <p:sp>
        <p:nvSpPr>
          <p:cNvPr id="17" name="Text 14"/>
          <p:cNvSpPr/>
          <p:nvPr/>
        </p:nvSpPr>
        <p:spPr>
          <a:xfrm>
            <a:off x="556974" y="8335685"/>
            <a:ext cx="4271486"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Like cooking temperature (too high burns, too low takes forever)</a:t>
            </a:r>
            <a:endParaRPr lang="en-US" sz="750" dirty="0"/>
          </a:p>
        </p:txBody>
      </p:sp>
      <p:sp>
        <p:nvSpPr>
          <p:cNvPr id="18" name="Shape 15"/>
          <p:cNvSpPr/>
          <p:nvPr/>
        </p:nvSpPr>
        <p:spPr>
          <a:xfrm>
            <a:off x="5042059" y="8006715"/>
            <a:ext cx="4546163" cy="601980"/>
          </a:xfrm>
          <a:prstGeom prst="roundRect">
            <a:avLst>
              <a:gd name="adj" fmla="val 12152"/>
            </a:avLst>
          </a:prstGeom>
          <a:solidFill>
            <a:srgbClr val="FFFFFF"/>
          </a:solidFill>
          <a:ln w="15240">
            <a:solidFill>
              <a:srgbClr val="B2CBE5"/>
            </a:solidFill>
            <a:prstDash val="solid"/>
          </a:ln>
        </p:spPr>
      </p:sp>
      <p:sp>
        <p:nvSpPr>
          <p:cNvPr id="19" name="Shape 16"/>
          <p:cNvSpPr/>
          <p:nvPr/>
        </p:nvSpPr>
        <p:spPr>
          <a:xfrm>
            <a:off x="5026819" y="8006715"/>
            <a:ext cx="60960" cy="601980"/>
          </a:xfrm>
          <a:prstGeom prst="roundRect">
            <a:avLst>
              <a:gd name="adj" fmla="val 68372"/>
            </a:avLst>
          </a:prstGeom>
          <a:solidFill>
            <a:srgbClr val="0079FA"/>
          </a:solidFill>
          <a:ln/>
        </p:spPr>
      </p:sp>
      <p:sp>
        <p:nvSpPr>
          <p:cNvPr id="20" name="Text 17"/>
          <p:cNvSpPr/>
          <p:nvPr/>
        </p:nvSpPr>
        <p:spPr>
          <a:xfrm>
            <a:off x="5202198" y="8121134"/>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Batch size</a:t>
            </a:r>
            <a:endParaRPr lang="en-US" sz="950" dirty="0"/>
          </a:p>
        </p:txBody>
      </p:sp>
      <p:sp>
        <p:nvSpPr>
          <p:cNvPr id="21" name="Text 18"/>
          <p:cNvSpPr/>
          <p:nvPr/>
        </p:nvSpPr>
        <p:spPr>
          <a:xfrm>
            <a:off x="5202198" y="8335685"/>
            <a:ext cx="4271605"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Like cooking portions (individual plates vs family size)</a:t>
            </a:r>
            <a:endParaRPr lang="en-US" sz="750" dirty="0"/>
          </a:p>
        </p:txBody>
      </p:sp>
      <p:sp>
        <p:nvSpPr>
          <p:cNvPr id="22" name="Shape 19"/>
          <p:cNvSpPr/>
          <p:nvPr/>
        </p:nvSpPr>
        <p:spPr>
          <a:xfrm>
            <a:off x="9687401" y="8006715"/>
            <a:ext cx="4546163" cy="601980"/>
          </a:xfrm>
          <a:prstGeom prst="roundRect">
            <a:avLst>
              <a:gd name="adj" fmla="val 12152"/>
            </a:avLst>
          </a:prstGeom>
          <a:solidFill>
            <a:srgbClr val="FFFFFF"/>
          </a:solidFill>
          <a:ln w="15240">
            <a:solidFill>
              <a:srgbClr val="B2CBE5"/>
            </a:solidFill>
            <a:prstDash val="solid"/>
          </a:ln>
        </p:spPr>
      </p:sp>
      <p:sp>
        <p:nvSpPr>
          <p:cNvPr id="23" name="Shape 20"/>
          <p:cNvSpPr/>
          <p:nvPr/>
        </p:nvSpPr>
        <p:spPr>
          <a:xfrm>
            <a:off x="9672161" y="8006715"/>
            <a:ext cx="60960" cy="601980"/>
          </a:xfrm>
          <a:prstGeom prst="roundRect">
            <a:avLst>
              <a:gd name="adj" fmla="val 68372"/>
            </a:avLst>
          </a:prstGeom>
          <a:solidFill>
            <a:srgbClr val="0079FA"/>
          </a:solidFill>
          <a:ln/>
        </p:spPr>
      </p:sp>
      <p:sp>
        <p:nvSpPr>
          <p:cNvPr id="24" name="Text 21"/>
          <p:cNvSpPr/>
          <p:nvPr/>
        </p:nvSpPr>
        <p:spPr>
          <a:xfrm>
            <a:off x="9847540" y="8121134"/>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Dropout</a:t>
            </a:r>
            <a:endParaRPr lang="en-US" sz="950" dirty="0"/>
          </a:p>
        </p:txBody>
      </p:sp>
      <p:sp>
        <p:nvSpPr>
          <p:cNvPr id="25" name="Text 22"/>
          <p:cNvSpPr/>
          <p:nvPr/>
        </p:nvSpPr>
        <p:spPr>
          <a:xfrm>
            <a:off x="9847540" y="8335685"/>
            <a:ext cx="4271605"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Like varying ingredients to prevent predictable taste</a:t>
            </a:r>
            <a:endParaRPr lang="en-US" sz="750" dirty="0"/>
          </a:p>
        </p:txBody>
      </p:sp>
      <p:sp>
        <p:nvSpPr>
          <p:cNvPr id="26" name="Text 23"/>
          <p:cNvSpPr/>
          <p:nvPr/>
        </p:nvSpPr>
        <p:spPr>
          <a:xfrm>
            <a:off x="396835" y="8757523"/>
            <a:ext cx="1382435"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Real Cooking Examples:</a:t>
            </a:r>
            <a:endParaRPr lang="en-US" sz="950" dirty="0"/>
          </a:p>
        </p:txBody>
      </p:sp>
      <p:sp>
        <p:nvSpPr>
          <p:cNvPr id="27" name="Text 24"/>
          <p:cNvSpPr/>
          <p:nvPr/>
        </p:nvSpPr>
        <p:spPr>
          <a:xfrm>
            <a:off x="396835" y="9061371"/>
            <a:ext cx="13836729"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000000"/>
                </a:solidFill>
                <a:latin typeface="Nunito Sans" pitchFamily="34" charset="0"/>
                <a:ea typeface="Nunito Sans" pitchFamily="34" charset="-122"/>
                <a:cs typeface="Nunito Sans" pitchFamily="34" charset="-120"/>
              </a:rPr>
              <a:t>Beginner cook</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Follow proven recipes exactly (use standard architectures)</a:t>
            </a:r>
            <a:endParaRPr lang="en-US" sz="750" dirty="0"/>
          </a:p>
        </p:txBody>
      </p:sp>
      <p:sp>
        <p:nvSpPr>
          <p:cNvPr id="28" name="Text 25"/>
          <p:cNvSpPr/>
          <p:nvPr/>
        </p:nvSpPr>
        <p:spPr>
          <a:xfrm>
            <a:off x="396835" y="9254609"/>
            <a:ext cx="13836729"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000000"/>
                </a:solidFill>
                <a:latin typeface="Nunito Sans" pitchFamily="34" charset="0"/>
                <a:ea typeface="Nunito Sans" pitchFamily="34" charset="-122"/>
                <a:cs typeface="Nunito Sans" pitchFamily="34" charset="-120"/>
              </a:rPr>
              <a:t>Experienced chef</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Adjust based on available ingredients (tune for your data)</a:t>
            </a:r>
            <a:endParaRPr lang="en-US" sz="750" dirty="0"/>
          </a:p>
        </p:txBody>
      </p:sp>
      <p:sp>
        <p:nvSpPr>
          <p:cNvPr id="29" name="Text 26"/>
          <p:cNvSpPr/>
          <p:nvPr/>
        </p:nvSpPr>
        <p:spPr>
          <a:xfrm>
            <a:off x="396835" y="9447848"/>
            <a:ext cx="13836729"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000000"/>
                </a:solidFill>
                <a:latin typeface="Nunito Sans" pitchFamily="34" charset="0"/>
                <a:ea typeface="Nunito Sans" pitchFamily="34" charset="-122"/>
                <a:cs typeface="Nunito Sans" pitchFamily="34" charset="-120"/>
              </a:rPr>
              <a:t>Master chef</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Create new combinations (novel architectures)</a:t>
            </a:r>
            <a:endParaRPr lang="en-US" sz="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396835" y="272891"/>
            <a:ext cx="6251019" cy="310158"/>
          </a:xfrm>
          <a:prstGeom prst="rect">
            <a:avLst/>
          </a:prstGeom>
          <a:noFill/>
          <a:ln/>
        </p:spPr>
        <p:txBody>
          <a:bodyPr wrap="none" lIns="0" tIns="0" rIns="0" bIns="0" rtlCol="0" anchor="t"/>
          <a:lstStyle/>
          <a:p>
            <a:pPr algn="l" indent="0" marL="0">
              <a:lnSpc>
                <a:spcPts val="2400"/>
              </a:lnSpc>
              <a:buNone/>
            </a:pPr>
            <a:r>
              <a:rPr lang="en-US" sz="1950" b="1" dirty="0">
                <a:solidFill>
                  <a:srgbClr val="0066A1"/>
                </a:solidFill>
                <a:latin typeface="Nunito Sans Bold" pitchFamily="34" charset="0"/>
                <a:ea typeface="Nunito Sans Bold" pitchFamily="34" charset="-122"/>
                <a:cs typeface="Nunito Sans Bold" pitchFamily="34" charset="-120"/>
              </a:rPr>
              <a:t>CNN vs Traditional Methods - Like GPS vs Paper Maps</a:t>
            </a:r>
            <a:endParaRPr lang="en-US" sz="1950" dirty="0"/>
          </a:p>
        </p:txBody>
      </p:sp>
      <p:sp>
        <p:nvSpPr>
          <p:cNvPr id="3" name="Text 1"/>
          <p:cNvSpPr/>
          <p:nvPr/>
        </p:nvSpPr>
        <p:spPr>
          <a:xfrm>
            <a:off x="396835" y="831056"/>
            <a:ext cx="2448639"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Paper Maps (Traditional Computer Vision):</a:t>
            </a:r>
            <a:endParaRPr lang="en-US" sz="950" dirty="0"/>
          </a:p>
        </p:txBody>
      </p:sp>
      <p:sp>
        <p:nvSpPr>
          <p:cNvPr id="4" name="Text 2"/>
          <p:cNvSpPr/>
          <p:nvPr/>
        </p:nvSpPr>
        <p:spPr>
          <a:xfrm>
            <a:off x="396835" y="1085255"/>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Manual route planning: Expert knowledge required</a:t>
            </a:r>
            <a:endParaRPr lang="en-US" sz="750" dirty="0"/>
          </a:p>
        </p:txBody>
      </p:sp>
      <p:sp>
        <p:nvSpPr>
          <p:cNvPr id="5" name="Text 3"/>
          <p:cNvSpPr/>
          <p:nvPr/>
        </p:nvSpPr>
        <p:spPr>
          <a:xfrm>
            <a:off x="396835" y="1278493"/>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Fixed routes: Same path every time</a:t>
            </a:r>
            <a:endParaRPr lang="en-US" sz="750" dirty="0"/>
          </a:p>
        </p:txBody>
      </p:sp>
      <p:sp>
        <p:nvSpPr>
          <p:cNvPr id="6" name="Text 4"/>
          <p:cNvSpPr/>
          <p:nvPr/>
        </p:nvSpPr>
        <p:spPr>
          <a:xfrm>
            <a:off x="396835" y="1471732"/>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Limited information: Only roads, no traffic</a:t>
            </a:r>
            <a:endParaRPr lang="en-US" sz="750" dirty="0"/>
          </a:p>
        </p:txBody>
      </p:sp>
      <p:sp>
        <p:nvSpPr>
          <p:cNvPr id="7" name="Text 5"/>
          <p:cNvSpPr/>
          <p:nvPr/>
        </p:nvSpPr>
        <p:spPr>
          <a:xfrm>
            <a:off x="396835" y="1664970"/>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Expertise needed: Must understand map symbols</a:t>
            </a:r>
            <a:endParaRPr lang="en-US" sz="750" dirty="0"/>
          </a:p>
        </p:txBody>
      </p:sp>
      <p:sp>
        <p:nvSpPr>
          <p:cNvPr id="8" name="Text 6"/>
          <p:cNvSpPr/>
          <p:nvPr/>
        </p:nvSpPr>
        <p:spPr>
          <a:xfrm>
            <a:off x="396835" y="1922740"/>
            <a:ext cx="1388388"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GPS Navigation (CNNs):</a:t>
            </a:r>
            <a:endParaRPr lang="en-US" sz="950" dirty="0"/>
          </a:p>
        </p:txBody>
      </p:sp>
      <p:sp>
        <p:nvSpPr>
          <p:cNvPr id="9" name="Text 7"/>
          <p:cNvSpPr/>
          <p:nvPr/>
        </p:nvSpPr>
        <p:spPr>
          <a:xfrm>
            <a:off x="396835" y="2176939"/>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Automatic route finding: AI figures out best path</a:t>
            </a:r>
            <a:endParaRPr lang="en-US" sz="750" dirty="0"/>
          </a:p>
        </p:txBody>
      </p:sp>
      <p:sp>
        <p:nvSpPr>
          <p:cNvPr id="10" name="Text 8"/>
          <p:cNvSpPr/>
          <p:nvPr/>
        </p:nvSpPr>
        <p:spPr>
          <a:xfrm>
            <a:off x="396835" y="2370177"/>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Adaptive routing: Adjusts based on real-time conditions</a:t>
            </a:r>
            <a:endParaRPr lang="en-US" sz="750" dirty="0"/>
          </a:p>
        </p:txBody>
      </p:sp>
      <p:sp>
        <p:nvSpPr>
          <p:cNvPr id="11" name="Text 9"/>
          <p:cNvSpPr/>
          <p:nvPr/>
        </p:nvSpPr>
        <p:spPr>
          <a:xfrm>
            <a:off x="396835" y="2563416"/>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Rich information: Traffic, accidents, construction</a:t>
            </a:r>
            <a:endParaRPr lang="en-US" sz="750" dirty="0"/>
          </a:p>
        </p:txBody>
      </p:sp>
      <p:sp>
        <p:nvSpPr>
          <p:cNvPr id="12" name="Text 10"/>
          <p:cNvSpPr/>
          <p:nvPr/>
        </p:nvSpPr>
        <p:spPr>
          <a:xfrm>
            <a:off x="396835" y="2756654"/>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User-friendly: Just enter destination</a:t>
            </a:r>
            <a:endParaRPr lang="en-US" sz="750" dirty="0"/>
          </a:p>
        </p:txBody>
      </p:sp>
      <p:pic>
        <p:nvPicPr>
          <p:cNvPr id="13" name="Image 0" descr="preencoded.png">    </p:cNvPr>
          <p:cNvPicPr>
            <a:picLocks noChangeAspect="1"/>
          </p:cNvPicPr>
          <p:nvPr/>
        </p:nvPicPr>
        <p:blipFill>
          <a:blip r:embed="rId1"/>
          <a:stretch>
            <a:fillRect/>
          </a:stretch>
        </p:blipFill>
        <p:spPr>
          <a:xfrm>
            <a:off x="7443788" y="843439"/>
            <a:ext cx="6351151" cy="6351151"/>
          </a:xfrm>
          <a:prstGeom prst="rect">
            <a:avLst/>
          </a:prstGeom>
        </p:spPr>
      </p:pic>
      <p:sp>
        <p:nvSpPr>
          <p:cNvPr id="14" name="Text 11"/>
          <p:cNvSpPr/>
          <p:nvPr/>
        </p:nvSpPr>
        <p:spPr>
          <a:xfrm>
            <a:off x="7443788" y="7306151"/>
            <a:ext cx="679739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CNNs represent a paradigm shift in computer vision, similar to how GPS navigation revolutionized how we find our way compared to paper maps.</a:t>
            </a:r>
            <a:endParaRPr lang="en-US" sz="750" dirty="0"/>
          </a:p>
        </p:txBody>
      </p:sp>
      <p:sp>
        <p:nvSpPr>
          <p:cNvPr id="15" name="Text 12"/>
          <p:cNvSpPr/>
          <p:nvPr/>
        </p:nvSpPr>
        <p:spPr>
          <a:xfrm>
            <a:off x="396835" y="7702868"/>
            <a:ext cx="1716762"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Real-World Impact Examples:</a:t>
            </a:r>
            <a:endParaRPr lang="en-US" sz="950" dirty="0"/>
          </a:p>
        </p:txBody>
      </p:sp>
      <p:sp>
        <p:nvSpPr>
          <p:cNvPr id="16" name="Shape 13"/>
          <p:cNvSpPr/>
          <p:nvPr/>
        </p:nvSpPr>
        <p:spPr>
          <a:xfrm>
            <a:off x="396835" y="8155543"/>
            <a:ext cx="6868716" cy="735568"/>
          </a:xfrm>
          <a:prstGeom prst="roundRect">
            <a:avLst>
              <a:gd name="adj" fmla="val 9945"/>
            </a:avLst>
          </a:prstGeom>
          <a:solidFill>
            <a:srgbClr val="FFFFFF"/>
          </a:solidFill>
          <a:ln/>
        </p:spPr>
      </p:sp>
      <p:sp>
        <p:nvSpPr>
          <p:cNvPr id="17" name="Shape 14"/>
          <p:cNvSpPr/>
          <p:nvPr/>
        </p:nvSpPr>
        <p:spPr>
          <a:xfrm>
            <a:off x="396835" y="8140303"/>
            <a:ext cx="6868716" cy="60960"/>
          </a:xfrm>
          <a:prstGeom prst="roundRect">
            <a:avLst>
              <a:gd name="adj" fmla="val 68372"/>
            </a:avLst>
          </a:prstGeom>
          <a:solidFill>
            <a:srgbClr val="0079FA"/>
          </a:solidFill>
          <a:ln/>
        </p:spPr>
      </p:sp>
      <p:sp>
        <p:nvSpPr>
          <p:cNvPr id="18" name="Shape 15"/>
          <p:cNvSpPr/>
          <p:nvPr/>
        </p:nvSpPr>
        <p:spPr>
          <a:xfrm>
            <a:off x="3682365" y="8006715"/>
            <a:ext cx="297656" cy="297656"/>
          </a:xfrm>
          <a:prstGeom prst="roundRect">
            <a:avLst>
              <a:gd name="adj" fmla="val 307200"/>
            </a:avLst>
          </a:prstGeom>
          <a:solidFill>
            <a:srgbClr val="0079FA"/>
          </a:solidFill>
          <a:ln/>
        </p:spPr>
      </p:sp>
      <p:pic>
        <p:nvPicPr>
          <p:cNvPr id="19" name="Image 1" descr="preencoded.png">    </p:cNvPr>
          <p:cNvPicPr>
            <a:picLocks noChangeAspect="1"/>
          </p:cNvPicPr>
          <p:nvPr/>
        </p:nvPicPr>
        <p:blipFill>
          <a:blip r:embed="rId2"/>
          <a:stretch>
            <a:fillRect/>
          </a:stretch>
        </p:blipFill>
        <p:spPr>
          <a:xfrm>
            <a:off x="3771662" y="8081129"/>
            <a:ext cx="119063" cy="148828"/>
          </a:xfrm>
          <a:prstGeom prst="rect">
            <a:avLst/>
          </a:prstGeom>
        </p:spPr>
      </p:pic>
      <p:sp>
        <p:nvSpPr>
          <p:cNvPr id="20" name="Text 16"/>
          <p:cNvSpPr/>
          <p:nvPr/>
        </p:nvSpPr>
        <p:spPr>
          <a:xfrm>
            <a:off x="511254" y="8403550"/>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Medical imaging</a:t>
            </a:r>
            <a:endParaRPr lang="en-US" sz="950" dirty="0"/>
          </a:p>
        </p:txBody>
      </p:sp>
      <p:sp>
        <p:nvSpPr>
          <p:cNvPr id="21" name="Text 17"/>
          <p:cNvSpPr/>
          <p:nvPr/>
        </p:nvSpPr>
        <p:spPr>
          <a:xfrm>
            <a:off x="511254" y="8618101"/>
            <a:ext cx="6639878"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Radiologist + AI vs radiologist alone</a:t>
            </a:r>
            <a:endParaRPr lang="en-US" sz="750" dirty="0"/>
          </a:p>
        </p:txBody>
      </p:sp>
      <p:sp>
        <p:nvSpPr>
          <p:cNvPr id="22" name="Shape 18"/>
          <p:cNvSpPr/>
          <p:nvPr/>
        </p:nvSpPr>
        <p:spPr>
          <a:xfrm>
            <a:off x="7364730" y="8155543"/>
            <a:ext cx="6868835" cy="735568"/>
          </a:xfrm>
          <a:prstGeom prst="roundRect">
            <a:avLst>
              <a:gd name="adj" fmla="val 9945"/>
            </a:avLst>
          </a:prstGeom>
          <a:solidFill>
            <a:srgbClr val="FFFFFF"/>
          </a:solidFill>
          <a:ln/>
        </p:spPr>
      </p:sp>
      <p:sp>
        <p:nvSpPr>
          <p:cNvPr id="23" name="Shape 19"/>
          <p:cNvSpPr/>
          <p:nvPr/>
        </p:nvSpPr>
        <p:spPr>
          <a:xfrm>
            <a:off x="7364730" y="8140303"/>
            <a:ext cx="6868835" cy="60960"/>
          </a:xfrm>
          <a:prstGeom prst="roundRect">
            <a:avLst>
              <a:gd name="adj" fmla="val 68372"/>
            </a:avLst>
          </a:prstGeom>
          <a:solidFill>
            <a:srgbClr val="0079FA"/>
          </a:solidFill>
          <a:ln/>
        </p:spPr>
      </p:sp>
      <p:sp>
        <p:nvSpPr>
          <p:cNvPr id="24" name="Shape 20"/>
          <p:cNvSpPr/>
          <p:nvPr/>
        </p:nvSpPr>
        <p:spPr>
          <a:xfrm>
            <a:off x="10650260" y="8006715"/>
            <a:ext cx="297656" cy="297656"/>
          </a:xfrm>
          <a:prstGeom prst="roundRect">
            <a:avLst>
              <a:gd name="adj" fmla="val 307200"/>
            </a:avLst>
          </a:prstGeom>
          <a:solidFill>
            <a:srgbClr val="0079FA"/>
          </a:solidFill>
          <a:ln/>
        </p:spPr>
      </p:sp>
      <p:pic>
        <p:nvPicPr>
          <p:cNvPr id="25" name="Image 2" descr="preencoded.png">    </p:cNvPr>
          <p:cNvPicPr>
            <a:picLocks noChangeAspect="1"/>
          </p:cNvPicPr>
          <p:nvPr/>
        </p:nvPicPr>
        <p:blipFill>
          <a:blip r:embed="rId3"/>
          <a:stretch>
            <a:fillRect/>
          </a:stretch>
        </p:blipFill>
        <p:spPr>
          <a:xfrm>
            <a:off x="10739557" y="8081129"/>
            <a:ext cx="119063" cy="148828"/>
          </a:xfrm>
          <a:prstGeom prst="rect">
            <a:avLst/>
          </a:prstGeom>
        </p:spPr>
      </p:pic>
      <p:sp>
        <p:nvSpPr>
          <p:cNvPr id="26" name="Text 21"/>
          <p:cNvSpPr/>
          <p:nvPr/>
        </p:nvSpPr>
        <p:spPr>
          <a:xfrm>
            <a:off x="7479149" y="8403550"/>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Photo organization</a:t>
            </a:r>
            <a:endParaRPr lang="en-US" sz="950" dirty="0"/>
          </a:p>
        </p:txBody>
      </p:sp>
      <p:sp>
        <p:nvSpPr>
          <p:cNvPr id="27" name="Text 22"/>
          <p:cNvSpPr/>
          <p:nvPr/>
        </p:nvSpPr>
        <p:spPr>
          <a:xfrm>
            <a:off x="7479149" y="8618101"/>
            <a:ext cx="663999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Auto-tagging vs manual sorting</a:t>
            </a:r>
            <a:endParaRPr lang="en-US" sz="750" dirty="0"/>
          </a:p>
        </p:txBody>
      </p:sp>
      <p:sp>
        <p:nvSpPr>
          <p:cNvPr id="28" name="Shape 23"/>
          <p:cNvSpPr/>
          <p:nvPr/>
        </p:nvSpPr>
        <p:spPr>
          <a:xfrm>
            <a:off x="396835" y="9139118"/>
            <a:ext cx="6868716" cy="735568"/>
          </a:xfrm>
          <a:prstGeom prst="roundRect">
            <a:avLst>
              <a:gd name="adj" fmla="val 9945"/>
            </a:avLst>
          </a:prstGeom>
          <a:solidFill>
            <a:srgbClr val="FFFFFF"/>
          </a:solidFill>
          <a:ln/>
        </p:spPr>
      </p:sp>
      <p:sp>
        <p:nvSpPr>
          <p:cNvPr id="29" name="Shape 24"/>
          <p:cNvSpPr/>
          <p:nvPr/>
        </p:nvSpPr>
        <p:spPr>
          <a:xfrm>
            <a:off x="396835" y="9123878"/>
            <a:ext cx="6868716" cy="60960"/>
          </a:xfrm>
          <a:prstGeom prst="roundRect">
            <a:avLst>
              <a:gd name="adj" fmla="val 68372"/>
            </a:avLst>
          </a:prstGeom>
          <a:solidFill>
            <a:srgbClr val="0079FA"/>
          </a:solidFill>
          <a:ln/>
        </p:spPr>
      </p:sp>
      <p:sp>
        <p:nvSpPr>
          <p:cNvPr id="30" name="Shape 25"/>
          <p:cNvSpPr/>
          <p:nvPr/>
        </p:nvSpPr>
        <p:spPr>
          <a:xfrm>
            <a:off x="3682365" y="8990290"/>
            <a:ext cx="297656" cy="297656"/>
          </a:xfrm>
          <a:prstGeom prst="roundRect">
            <a:avLst>
              <a:gd name="adj" fmla="val 307200"/>
            </a:avLst>
          </a:prstGeom>
          <a:solidFill>
            <a:srgbClr val="0079FA"/>
          </a:solidFill>
          <a:ln/>
        </p:spPr>
      </p:sp>
      <p:pic>
        <p:nvPicPr>
          <p:cNvPr id="31" name="Image 3" descr="preencoded.png">    </p:cNvPr>
          <p:cNvPicPr>
            <a:picLocks noChangeAspect="1"/>
          </p:cNvPicPr>
          <p:nvPr/>
        </p:nvPicPr>
        <p:blipFill>
          <a:blip r:embed="rId4"/>
          <a:stretch>
            <a:fillRect/>
          </a:stretch>
        </p:blipFill>
        <p:spPr>
          <a:xfrm>
            <a:off x="3771662" y="9064704"/>
            <a:ext cx="119063" cy="148828"/>
          </a:xfrm>
          <a:prstGeom prst="rect">
            <a:avLst/>
          </a:prstGeom>
        </p:spPr>
      </p:pic>
      <p:sp>
        <p:nvSpPr>
          <p:cNvPr id="32" name="Text 26"/>
          <p:cNvSpPr/>
          <p:nvPr/>
        </p:nvSpPr>
        <p:spPr>
          <a:xfrm>
            <a:off x="511254" y="9387126"/>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Security systems</a:t>
            </a:r>
            <a:endParaRPr lang="en-US" sz="950" dirty="0"/>
          </a:p>
        </p:txBody>
      </p:sp>
      <p:sp>
        <p:nvSpPr>
          <p:cNvPr id="33" name="Text 27"/>
          <p:cNvSpPr/>
          <p:nvPr/>
        </p:nvSpPr>
        <p:spPr>
          <a:xfrm>
            <a:off x="511254" y="9601676"/>
            <a:ext cx="6639878"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Smart cameras vs human monitoring</a:t>
            </a:r>
            <a:endParaRPr lang="en-US" sz="750" dirty="0"/>
          </a:p>
        </p:txBody>
      </p:sp>
      <p:sp>
        <p:nvSpPr>
          <p:cNvPr id="34" name="Shape 28"/>
          <p:cNvSpPr/>
          <p:nvPr/>
        </p:nvSpPr>
        <p:spPr>
          <a:xfrm>
            <a:off x="7364730" y="9139118"/>
            <a:ext cx="6868835" cy="735568"/>
          </a:xfrm>
          <a:prstGeom prst="roundRect">
            <a:avLst>
              <a:gd name="adj" fmla="val 9945"/>
            </a:avLst>
          </a:prstGeom>
          <a:solidFill>
            <a:srgbClr val="FFFFFF"/>
          </a:solidFill>
          <a:ln/>
        </p:spPr>
      </p:sp>
      <p:sp>
        <p:nvSpPr>
          <p:cNvPr id="35" name="Shape 29"/>
          <p:cNvSpPr/>
          <p:nvPr/>
        </p:nvSpPr>
        <p:spPr>
          <a:xfrm>
            <a:off x="7364730" y="9123878"/>
            <a:ext cx="6868835" cy="60960"/>
          </a:xfrm>
          <a:prstGeom prst="roundRect">
            <a:avLst>
              <a:gd name="adj" fmla="val 68372"/>
            </a:avLst>
          </a:prstGeom>
          <a:solidFill>
            <a:srgbClr val="0079FA"/>
          </a:solidFill>
          <a:ln/>
        </p:spPr>
      </p:sp>
      <p:sp>
        <p:nvSpPr>
          <p:cNvPr id="36" name="Shape 30"/>
          <p:cNvSpPr/>
          <p:nvPr/>
        </p:nvSpPr>
        <p:spPr>
          <a:xfrm>
            <a:off x="10650260" y="8990290"/>
            <a:ext cx="297656" cy="297656"/>
          </a:xfrm>
          <a:prstGeom prst="roundRect">
            <a:avLst>
              <a:gd name="adj" fmla="val 307200"/>
            </a:avLst>
          </a:prstGeom>
          <a:solidFill>
            <a:srgbClr val="0079FA"/>
          </a:solidFill>
          <a:ln/>
        </p:spPr>
      </p:sp>
      <p:pic>
        <p:nvPicPr>
          <p:cNvPr id="37" name="Image 4" descr="preencoded.png">    </p:cNvPr>
          <p:cNvPicPr>
            <a:picLocks noChangeAspect="1"/>
          </p:cNvPicPr>
          <p:nvPr/>
        </p:nvPicPr>
        <p:blipFill>
          <a:blip r:embed="rId5"/>
          <a:stretch>
            <a:fillRect/>
          </a:stretch>
        </p:blipFill>
        <p:spPr>
          <a:xfrm>
            <a:off x="10739557" y="9064704"/>
            <a:ext cx="119063" cy="148828"/>
          </a:xfrm>
          <a:prstGeom prst="rect">
            <a:avLst/>
          </a:prstGeom>
        </p:spPr>
      </p:pic>
      <p:sp>
        <p:nvSpPr>
          <p:cNvPr id="38" name="Text 31"/>
          <p:cNvSpPr/>
          <p:nvPr/>
        </p:nvSpPr>
        <p:spPr>
          <a:xfrm>
            <a:off x="7479149" y="9387126"/>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Quality control</a:t>
            </a:r>
            <a:endParaRPr lang="en-US" sz="950" dirty="0"/>
          </a:p>
        </p:txBody>
      </p:sp>
      <p:sp>
        <p:nvSpPr>
          <p:cNvPr id="39" name="Text 32"/>
          <p:cNvSpPr/>
          <p:nvPr/>
        </p:nvSpPr>
        <p:spPr>
          <a:xfrm>
            <a:off x="7479149" y="9601676"/>
            <a:ext cx="663999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AI inspection vs human inspection</a:t>
            </a:r>
            <a:endParaRPr lang="en-US" sz="750" dirty="0"/>
          </a:p>
        </p:txBody>
      </p:sp>
      <p:sp>
        <p:nvSpPr>
          <p:cNvPr id="40" name="Text 33"/>
          <p:cNvSpPr/>
          <p:nvPr/>
        </p:nvSpPr>
        <p:spPr>
          <a:xfrm>
            <a:off x="396835" y="9986248"/>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The revolution: From needing experts to AI doing expert-level work automatically</a:t>
            </a:r>
            <a:endParaRPr lang="en-US" sz="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9480" y="412313"/>
            <a:ext cx="7945041" cy="936546"/>
          </a:xfrm>
          <a:prstGeom prst="rect">
            <a:avLst/>
          </a:prstGeom>
          <a:noFill/>
          <a:ln/>
        </p:spPr>
        <p:txBody>
          <a:bodyPr wrap="square" lIns="0" tIns="0" rIns="0" bIns="0" rtlCol="0" anchor="t"/>
          <a:lstStyle/>
          <a:p>
            <a:pPr algn="l" indent="0" marL="0">
              <a:lnSpc>
                <a:spcPts val="3650"/>
              </a:lnSpc>
              <a:buNone/>
            </a:pPr>
            <a:r>
              <a:rPr lang="en-US" sz="2950" b="1" dirty="0">
                <a:solidFill>
                  <a:srgbClr val="0066A1"/>
                </a:solidFill>
                <a:latin typeface="Nunito Sans Bold" pitchFamily="34" charset="0"/>
                <a:ea typeface="Nunito Sans Bold" pitchFamily="34" charset="-122"/>
                <a:cs typeface="Nunito Sans Bold" pitchFamily="34" charset="-120"/>
              </a:rPr>
              <a:t>CNNs in Your Daily Life - You Use Them More Than You Think</a:t>
            </a:r>
            <a:endParaRPr lang="en-US" sz="2950" dirty="0"/>
          </a:p>
        </p:txBody>
      </p:sp>
      <p:sp>
        <p:nvSpPr>
          <p:cNvPr id="4" name="Text 1"/>
          <p:cNvSpPr/>
          <p:nvPr/>
        </p:nvSpPr>
        <p:spPr>
          <a:xfrm>
            <a:off x="599480" y="1573649"/>
            <a:ext cx="2587943" cy="234196"/>
          </a:xfrm>
          <a:prstGeom prst="rect">
            <a:avLst/>
          </a:prstGeom>
          <a:noFill/>
          <a:ln/>
        </p:spPr>
        <p:txBody>
          <a:bodyPr wrap="none" lIns="0" tIns="0" rIns="0" bIns="0" rtlCol="0" anchor="t"/>
          <a:lstStyle/>
          <a:p>
            <a:pPr algn="l" indent="0" marL="0">
              <a:lnSpc>
                <a:spcPts val="1800"/>
              </a:lnSpc>
              <a:buNone/>
            </a:pPr>
            <a:r>
              <a:rPr lang="en-US" sz="1450" b="1" dirty="0">
                <a:solidFill>
                  <a:srgbClr val="0066A1"/>
                </a:solidFill>
                <a:latin typeface="Nunito Sans Bold" pitchFamily="34" charset="0"/>
                <a:ea typeface="Nunito Sans Bold" pitchFamily="34" charset="-122"/>
                <a:cs typeface="Nunito Sans Bold" pitchFamily="34" charset="-120"/>
              </a:rPr>
              <a:t>Morning to Night CNN Usage:</a:t>
            </a:r>
            <a:endParaRPr lang="en-US" sz="1450" dirty="0"/>
          </a:p>
        </p:txBody>
      </p:sp>
      <p:sp>
        <p:nvSpPr>
          <p:cNvPr id="5" name="Text 2"/>
          <p:cNvSpPr/>
          <p:nvPr/>
        </p:nvSpPr>
        <p:spPr>
          <a:xfrm>
            <a:off x="599480" y="2182416"/>
            <a:ext cx="1873448" cy="234196"/>
          </a:xfrm>
          <a:prstGeom prst="rect">
            <a:avLst/>
          </a:prstGeom>
          <a:noFill/>
          <a:ln/>
        </p:spPr>
        <p:txBody>
          <a:bodyPr wrap="none" lIns="0" tIns="0" rIns="0" bIns="0" rtlCol="0" anchor="t"/>
          <a:lstStyle/>
          <a:p>
            <a:pPr algn="l" indent="0" marL="0">
              <a:lnSpc>
                <a:spcPts val="1800"/>
              </a:lnSpc>
              <a:buNone/>
            </a:pPr>
            <a:r>
              <a:rPr lang="en-US" sz="1450" b="1" dirty="0">
                <a:solidFill>
                  <a:srgbClr val="0066A1"/>
                </a:solidFill>
                <a:latin typeface="Nunito Sans Bold" pitchFamily="34" charset="0"/>
                <a:ea typeface="Nunito Sans Bold" pitchFamily="34" charset="-122"/>
                <a:cs typeface="Nunito Sans Bold" pitchFamily="34" charset="-120"/>
              </a:rPr>
              <a:t>Morning</a:t>
            </a:r>
            <a:endParaRPr lang="en-US" sz="1450" dirty="0"/>
          </a:p>
        </p:txBody>
      </p:sp>
      <p:sp>
        <p:nvSpPr>
          <p:cNvPr id="6" name="Text 3"/>
          <p:cNvSpPr/>
          <p:nvPr/>
        </p:nvSpPr>
        <p:spPr>
          <a:xfrm>
            <a:off x="599480" y="2566392"/>
            <a:ext cx="2405182" cy="47958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000000"/>
                </a:solidFill>
                <a:latin typeface="Nunito Sans" pitchFamily="34" charset="0"/>
                <a:ea typeface="Nunito Sans" pitchFamily="34" charset="-122"/>
                <a:cs typeface="Nunito Sans" pitchFamily="34" charset="-120"/>
              </a:rPr>
              <a:t>Unlock phone: Face recognition (CNN)</a:t>
            </a:r>
            <a:endParaRPr lang="en-US" sz="1150" dirty="0"/>
          </a:p>
        </p:txBody>
      </p:sp>
      <p:sp>
        <p:nvSpPr>
          <p:cNvPr id="7" name="Text 4"/>
          <p:cNvSpPr/>
          <p:nvPr/>
        </p:nvSpPr>
        <p:spPr>
          <a:xfrm>
            <a:off x="599480" y="3098363"/>
            <a:ext cx="2405182" cy="47958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000000"/>
                </a:solidFill>
                <a:latin typeface="Nunito Sans" pitchFamily="34" charset="0"/>
                <a:ea typeface="Nunito Sans" pitchFamily="34" charset="-122"/>
                <a:cs typeface="Nunito Sans" pitchFamily="34" charset="-120"/>
              </a:rPr>
              <a:t>Check photos: Auto-organized albums (CNN)</a:t>
            </a:r>
            <a:endParaRPr lang="en-US" sz="1150" dirty="0"/>
          </a:p>
        </p:txBody>
      </p:sp>
      <p:sp>
        <p:nvSpPr>
          <p:cNvPr id="8" name="Text 5"/>
          <p:cNvSpPr/>
          <p:nvPr/>
        </p:nvSpPr>
        <p:spPr>
          <a:xfrm>
            <a:off x="599480" y="3630335"/>
            <a:ext cx="2405182" cy="719376"/>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000000"/>
                </a:solidFill>
                <a:latin typeface="Nunito Sans" pitchFamily="34" charset="0"/>
                <a:ea typeface="Nunito Sans" pitchFamily="34" charset="-122"/>
                <a:cs typeface="Nunito Sans" pitchFamily="34" charset="-120"/>
              </a:rPr>
              <a:t>Read news: Article recommendations (CNN for image analysis)</a:t>
            </a:r>
            <a:endParaRPr lang="en-US" sz="1150" dirty="0"/>
          </a:p>
        </p:txBody>
      </p:sp>
      <p:sp>
        <p:nvSpPr>
          <p:cNvPr id="9" name="Text 6"/>
          <p:cNvSpPr/>
          <p:nvPr/>
        </p:nvSpPr>
        <p:spPr>
          <a:xfrm>
            <a:off x="3377803" y="2182416"/>
            <a:ext cx="1873448" cy="234196"/>
          </a:xfrm>
          <a:prstGeom prst="rect">
            <a:avLst/>
          </a:prstGeom>
          <a:noFill/>
          <a:ln/>
        </p:spPr>
        <p:txBody>
          <a:bodyPr wrap="none" lIns="0" tIns="0" rIns="0" bIns="0" rtlCol="0" anchor="t"/>
          <a:lstStyle/>
          <a:p>
            <a:pPr algn="l" indent="0" marL="0">
              <a:lnSpc>
                <a:spcPts val="1800"/>
              </a:lnSpc>
              <a:buNone/>
            </a:pPr>
            <a:r>
              <a:rPr lang="en-US" sz="1450" b="1" dirty="0">
                <a:solidFill>
                  <a:srgbClr val="0066A1"/>
                </a:solidFill>
                <a:latin typeface="Nunito Sans Bold" pitchFamily="34" charset="0"/>
                <a:ea typeface="Nunito Sans Bold" pitchFamily="34" charset="-122"/>
                <a:cs typeface="Nunito Sans Bold" pitchFamily="34" charset="-120"/>
              </a:rPr>
              <a:t>Commute/Work</a:t>
            </a:r>
            <a:endParaRPr lang="en-US" sz="1450" dirty="0"/>
          </a:p>
        </p:txBody>
      </p:sp>
      <p:sp>
        <p:nvSpPr>
          <p:cNvPr id="10" name="Text 7"/>
          <p:cNvSpPr/>
          <p:nvPr/>
        </p:nvSpPr>
        <p:spPr>
          <a:xfrm>
            <a:off x="3377803" y="2566392"/>
            <a:ext cx="2404348" cy="47958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000000"/>
                </a:solidFill>
                <a:latin typeface="Nunito Sans" pitchFamily="34" charset="0"/>
                <a:ea typeface="Nunito Sans" pitchFamily="34" charset="-122"/>
                <a:cs typeface="Nunito Sans" pitchFamily="34" charset="-120"/>
              </a:rPr>
              <a:t>Navigation apps: Traffic analysis from satellite images</a:t>
            </a:r>
            <a:endParaRPr lang="en-US" sz="1150" dirty="0"/>
          </a:p>
        </p:txBody>
      </p:sp>
      <p:sp>
        <p:nvSpPr>
          <p:cNvPr id="11" name="Text 8"/>
          <p:cNvSpPr/>
          <p:nvPr/>
        </p:nvSpPr>
        <p:spPr>
          <a:xfrm>
            <a:off x="3377803" y="3098363"/>
            <a:ext cx="2404348" cy="47958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000000"/>
                </a:solidFill>
                <a:latin typeface="Nunito Sans" pitchFamily="34" charset="0"/>
                <a:ea typeface="Nunito Sans" pitchFamily="34" charset="-122"/>
                <a:cs typeface="Nunito Sans" pitchFamily="34" charset="-120"/>
              </a:rPr>
              <a:t>Public transport: Crowd estimation from camera feeds</a:t>
            </a:r>
            <a:endParaRPr lang="en-US" sz="1150" dirty="0"/>
          </a:p>
        </p:txBody>
      </p:sp>
      <p:sp>
        <p:nvSpPr>
          <p:cNvPr id="12" name="Text 9"/>
          <p:cNvSpPr/>
          <p:nvPr/>
        </p:nvSpPr>
        <p:spPr>
          <a:xfrm>
            <a:off x="3377803" y="3630335"/>
            <a:ext cx="2404348" cy="47958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000000"/>
                </a:solidFill>
                <a:latin typeface="Nunito Sans" pitchFamily="34" charset="0"/>
                <a:ea typeface="Nunito Sans" pitchFamily="34" charset="-122"/>
                <a:cs typeface="Nunito Sans" pitchFamily="34" charset="-120"/>
              </a:rPr>
              <a:t>Email: Spam detection with image analysis</a:t>
            </a:r>
            <a:endParaRPr lang="en-US" sz="1150" dirty="0"/>
          </a:p>
        </p:txBody>
      </p:sp>
      <p:sp>
        <p:nvSpPr>
          <p:cNvPr id="13" name="Text 10"/>
          <p:cNvSpPr/>
          <p:nvPr/>
        </p:nvSpPr>
        <p:spPr>
          <a:xfrm>
            <a:off x="3377803" y="4162306"/>
            <a:ext cx="2404348" cy="47958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000000"/>
                </a:solidFill>
                <a:latin typeface="Nunito Sans" pitchFamily="34" charset="0"/>
                <a:ea typeface="Nunito Sans" pitchFamily="34" charset="-122"/>
                <a:cs typeface="Nunito Sans" pitchFamily="34" charset="-120"/>
              </a:rPr>
              <a:t>Video calls: Background blur and virtual backgrounds</a:t>
            </a:r>
            <a:endParaRPr lang="en-US" sz="1150" dirty="0"/>
          </a:p>
        </p:txBody>
      </p:sp>
      <p:sp>
        <p:nvSpPr>
          <p:cNvPr id="14" name="Text 11"/>
          <p:cNvSpPr/>
          <p:nvPr/>
        </p:nvSpPr>
        <p:spPr>
          <a:xfrm>
            <a:off x="3377803" y="4694277"/>
            <a:ext cx="2404348" cy="47958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000000"/>
                </a:solidFill>
                <a:latin typeface="Nunito Sans" pitchFamily="34" charset="0"/>
                <a:ea typeface="Nunito Sans" pitchFamily="34" charset="-122"/>
                <a:cs typeface="Nunito Sans" pitchFamily="34" charset="-120"/>
              </a:rPr>
              <a:t>Document scanning: Text recognition from phone camera</a:t>
            </a:r>
            <a:endParaRPr lang="en-US" sz="1150" dirty="0"/>
          </a:p>
        </p:txBody>
      </p:sp>
      <p:sp>
        <p:nvSpPr>
          <p:cNvPr id="15" name="Text 12"/>
          <p:cNvSpPr/>
          <p:nvPr/>
        </p:nvSpPr>
        <p:spPr>
          <a:xfrm>
            <a:off x="6155293" y="2182416"/>
            <a:ext cx="1873448" cy="234196"/>
          </a:xfrm>
          <a:prstGeom prst="rect">
            <a:avLst/>
          </a:prstGeom>
          <a:noFill/>
          <a:ln/>
        </p:spPr>
        <p:txBody>
          <a:bodyPr wrap="none" lIns="0" tIns="0" rIns="0" bIns="0" rtlCol="0" anchor="t"/>
          <a:lstStyle/>
          <a:p>
            <a:pPr algn="l" indent="0" marL="0">
              <a:lnSpc>
                <a:spcPts val="1800"/>
              </a:lnSpc>
              <a:buNone/>
            </a:pPr>
            <a:r>
              <a:rPr lang="en-US" sz="1450" b="1" dirty="0">
                <a:solidFill>
                  <a:srgbClr val="0066A1"/>
                </a:solidFill>
                <a:latin typeface="Nunito Sans Bold" pitchFamily="34" charset="0"/>
                <a:ea typeface="Nunito Sans Bold" pitchFamily="34" charset="-122"/>
                <a:cs typeface="Nunito Sans Bold" pitchFamily="34" charset="-120"/>
              </a:rPr>
              <a:t>Evening</a:t>
            </a:r>
            <a:endParaRPr lang="en-US" sz="1450" dirty="0"/>
          </a:p>
        </p:txBody>
      </p:sp>
      <p:sp>
        <p:nvSpPr>
          <p:cNvPr id="16" name="Text 13"/>
          <p:cNvSpPr/>
          <p:nvPr/>
        </p:nvSpPr>
        <p:spPr>
          <a:xfrm>
            <a:off x="6155293" y="2566392"/>
            <a:ext cx="2404348" cy="47958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000000"/>
                </a:solidFill>
                <a:latin typeface="Nunito Sans" pitchFamily="34" charset="0"/>
                <a:ea typeface="Nunito Sans" pitchFamily="34" charset="-122"/>
                <a:cs typeface="Nunito Sans" pitchFamily="34" charset="-120"/>
              </a:rPr>
              <a:t>Shopping: Visual search ("find similar items")</a:t>
            </a:r>
            <a:endParaRPr lang="en-US" sz="1150" dirty="0"/>
          </a:p>
        </p:txBody>
      </p:sp>
      <p:sp>
        <p:nvSpPr>
          <p:cNvPr id="17" name="Text 14"/>
          <p:cNvSpPr/>
          <p:nvPr/>
        </p:nvSpPr>
        <p:spPr>
          <a:xfrm>
            <a:off x="6155293" y="3098363"/>
            <a:ext cx="2404348" cy="47958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000000"/>
                </a:solidFill>
                <a:latin typeface="Nunito Sans" pitchFamily="34" charset="0"/>
                <a:ea typeface="Nunito Sans" pitchFamily="34" charset="-122"/>
                <a:cs typeface="Nunito Sans" pitchFamily="34" charset="-120"/>
              </a:rPr>
              <a:t>Social media: Auto-tagging friends, content moderation</a:t>
            </a:r>
            <a:endParaRPr lang="en-US" sz="1150" dirty="0"/>
          </a:p>
        </p:txBody>
      </p:sp>
      <p:sp>
        <p:nvSpPr>
          <p:cNvPr id="18" name="Text 15"/>
          <p:cNvSpPr/>
          <p:nvPr/>
        </p:nvSpPr>
        <p:spPr>
          <a:xfrm>
            <a:off x="6155293" y="3630335"/>
            <a:ext cx="2404348" cy="719376"/>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000000"/>
                </a:solidFill>
                <a:latin typeface="Nunito Sans" pitchFamily="34" charset="0"/>
                <a:ea typeface="Nunito Sans" pitchFamily="34" charset="-122"/>
                <a:cs typeface="Nunito Sans" pitchFamily="34" charset="-120"/>
              </a:rPr>
              <a:t>Streaming: Content recommendations based on thumbnails</a:t>
            </a:r>
            <a:endParaRPr lang="en-US" sz="1150" dirty="0"/>
          </a:p>
        </p:txBody>
      </p:sp>
      <p:sp>
        <p:nvSpPr>
          <p:cNvPr id="19" name="Text 16"/>
          <p:cNvSpPr/>
          <p:nvPr/>
        </p:nvSpPr>
        <p:spPr>
          <a:xfrm>
            <a:off x="599480" y="5451038"/>
            <a:ext cx="1873448" cy="234196"/>
          </a:xfrm>
          <a:prstGeom prst="rect">
            <a:avLst/>
          </a:prstGeom>
          <a:noFill/>
          <a:ln/>
        </p:spPr>
        <p:txBody>
          <a:bodyPr wrap="none" lIns="0" tIns="0" rIns="0" bIns="0" rtlCol="0" anchor="t"/>
          <a:lstStyle/>
          <a:p>
            <a:pPr algn="l" indent="0" marL="0">
              <a:lnSpc>
                <a:spcPts val="1800"/>
              </a:lnSpc>
              <a:buNone/>
            </a:pPr>
            <a:r>
              <a:rPr lang="en-US" sz="1450" b="1" dirty="0">
                <a:solidFill>
                  <a:srgbClr val="0066A1"/>
                </a:solidFill>
                <a:latin typeface="Nunito Sans Bold" pitchFamily="34" charset="0"/>
                <a:ea typeface="Nunito Sans Bold" pitchFamily="34" charset="-122"/>
                <a:cs typeface="Nunito Sans Bold" pitchFamily="34" charset="-120"/>
              </a:rPr>
              <a:t>Healthcare Impact:</a:t>
            </a:r>
            <a:endParaRPr lang="en-US" sz="1450" dirty="0"/>
          </a:p>
        </p:txBody>
      </p:sp>
      <p:sp>
        <p:nvSpPr>
          <p:cNvPr id="20" name="Shape 17"/>
          <p:cNvSpPr/>
          <p:nvPr/>
        </p:nvSpPr>
        <p:spPr>
          <a:xfrm>
            <a:off x="599480" y="5910024"/>
            <a:ext cx="3897630" cy="878681"/>
          </a:xfrm>
          <a:prstGeom prst="roundRect">
            <a:avLst>
              <a:gd name="adj" fmla="val 7164"/>
            </a:avLst>
          </a:prstGeom>
          <a:solidFill>
            <a:srgbClr val="CCE5FF"/>
          </a:solidFill>
          <a:ln w="7620">
            <a:solidFill>
              <a:srgbClr val="B2CBE5"/>
            </a:solidFill>
            <a:prstDash val="solid"/>
          </a:ln>
        </p:spPr>
      </p:sp>
      <p:sp>
        <p:nvSpPr>
          <p:cNvPr id="21" name="Text 18"/>
          <p:cNvSpPr/>
          <p:nvPr/>
        </p:nvSpPr>
        <p:spPr>
          <a:xfrm>
            <a:off x="756880" y="6067425"/>
            <a:ext cx="1873448" cy="23419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Nunito Sans Bold" pitchFamily="34" charset="0"/>
                <a:ea typeface="Nunito Sans Bold" pitchFamily="34" charset="-122"/>
                <a:cs typeface="Nunito Sans Bold" pitchFamily="34" charset="-120"/>
              </a:rPr>
              <a:t>Skin cancer detection</a:t>
            </a:r>
            <a:endParaRPr lang="en-US" sz="1450" dirty="0"/>
          </a:p>
        </p:txBody>
      </p:sp>
      <p:sp>
        <p:nvSpPr>
          <p:cNvPr id="22" name="Text 19"/>
          <p:cNvSpPr/>
          <p:nvPr/>
        </p:nvSpPr>
        <p:spPr>
          <a:xfrm>
            <a:off x="756880" y="6391513"/>
            <a:ext cx="3582829" cy="239792"/>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Phone apps as accurate as dermatologists</a:t>
            </a:r>
            <a:endParaRPr lang="en-US" sz="1150" dirty="0"/>
          </a:p>
        </p:txBody>
      </p:sp>
      <p:sp>
        <p:nvSpPr>
          <p:cNvPr id="23" name="Shape 20"/>
          <p:cNvSpPr/>
          <p:nvPr/>
        </p:nvSpPr>
        <p:spPr>
          <a:xfrm>
            <a:off x="4646890" y="5910024"/>
            <a:ext cx="3897630" cy="878681"/>
          </a:xfrm>
          <a:prstGeom prst="roundRect">
            <a:avLst>
              <a:gd name="adj" fmla="val 7164"/>
            </a:avLst>
          </a:prstGeom>
          <a:solidFill>
            <a:srgbClr val="CCE5FF"/>
          </a:solidFill>
          <a:ln w="7620">
            <a:solidFill>
              <a:srgbClr val="B2CBE5"/>
            </a:solidFill>
            <a:prstDash val="solid"/>
          </a:ln>
        </p:spPr>
      </p:sp>
      <p:sp>
        <p:nvSpPr>
          <p:cNvPr id="24" name="Text 21"/>
          <p:cNvSpPr/>
          <p:nvPr/>
        </p:nvSpPr>
        <p:spPr>
          <a:xfrm>
            <a:off x="4804291" y="6067425"/>
            <a:ext cx="1873448" cy="23419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Nunito Sans Bold" pitchFamily="34" charset="0"/>
                <a:ea typeface="Nunito Sans Bold" pitchFamily="34" charset="-122"/>
                <a:cs typeface="Nunito Sans Bold" pitchFamily="34" charset="-120"/>
              </a:rPr>
              <a:t>Eye exams</a:t>
            </a:r>
            <a:endParaRPr lang="en-US" sz="1450" dirty="0"/>
          </a:p>
        </p:txBody>
      </p:sp>
      <p:sp>
        <p:nvSpPr>
          <p:cNvPr id="25" name="Text 22"/>
          <p:cNvSpPr/>
          <p:nvPr/>
        </p:nvSpPr>
        <p:spPr>
          <a:xfrm>
            <a:off x="4804291" y="6391513"/>
            <a:ext cx="3582829" cy="239792"/>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Diabetic retinopathy screening</a:t>
            </a:r>
            <a:endParaRPr lang="en-US" sz="1150" dirty="0"/>
          </a:p>
        </p:txBody>
      </p:sp>
      <p:sp>
        <p:nvSpPr>
          <p:cNvPr id="26" name="Shape 23"/>
          <p:cNvSpPr/>
          <p:nvPr/>
        </p:nvSpPr>
        <p:spPr>
          <a:xfrm>
            <a:off x="599480" y="6938486"/>
            <a:ext cx="7945041" cy="878681"/>
          </a:xfrm>
          <a:prstGeom prst="roundRect">
            <a:avLst>
              <a:gd name="adj" fmla="val 7164"/>
            </a:avLst>
          </a:prstGeom>
          <a:solidFill>
            <a:srgbClr val="CCE5FF"/>
          </a:solidFill>
          <a:ln w="7620">
            <a:solidFill>
              <a:srgbClr val="B2CBE5"/>
            </a:solidFill>
            <a:prstDash val="solid"/>
          </a:ln>
        </p:spPr>
      </p:sp>
      <p:sp>
        <p:nvSpPr>
          <p:cNvPr id="27" name="Text 24"/>
          <p:cNvSpPr/>
          <p:nvPr/>
        </p:nvSpPr>
        <p:spPr>
          <a:xfrm>
            <a:off x="756880" y="7095887"/>
            <a:ext cx="1873448" cy="23419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Nunito Sans Bold" pitchFamily="34" charset="0"/>
                <a:ea typeface="Nunito Sans Bold" pitchFamily="34" charset="-122"/>
                <a:cs typeface="Nunito Sans Bold" pitchFamily="34" charset="-120"/>
              </a:rPr>
              <a:t>X-ray analysis</a:t>
            </a:r>
            <a:endParaRPr lang="en-US" sz="1450" dirty="0"/>
          </a:p>
        </p:txBody>
      </p:sp>
      <p:sp>
        <p:nvSpPr>
          <p:cNvPr id="28" name="Text 25"/>
          <p:cNvSpPr/>
          <p:nvPr/>
        </p:nvSpPr>
        <p:spPr>
          <a:xfrm>
            <a:off x="756880" y="7419975"/>
            <a:ext cx="7630239" cy="239792"/>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Faster and more accurate diagnosis</a:t>
            </a:r>
            <a:endParaRPr lang="en-US" sz="11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437078" y="300514"/>
            <a:ext cx="6411516" cy="341471"/>
          </a:xfrm>
          <a:prstGeom prst="rect">
            <a:avLst/>
          </a:prstGeom>
          <a:noFill/>
          <a:ln/>
        </p:spPr>
        <p:txBody>
          <a:bodyPr wrap="none" lIns="0" tIns="0" rIns="0" bIns="0" rtlCol="0" anchor="t"/>
          <a:lstStyle/>
          <a:p>
            <a:pPr algn="l" indent="0" marL="0">
              <a:lnSpc>
                <a:spcPts val="2650"/>
              </a:lnSpc>
              <a:buNone/>
            </a:pPr>
            <a:r>
              <a:rPr lang="en-US" sz="2150" b="1" dirty="0">
                <a:solidFill>
                  <a:srgbClr val="0066A1"/>
                </a:solidFill>
                <a:latin typeface="Nunito Sans Bold" pitchFamily="34" charset="0"/>
                <a:ea typeface="Nunito Sans Bold" pitchFamily="34" charset="-122"/>
                <a:cs typeface="Nunito Sans Bold" pitchFamily="34" charset="-120"/>
              </a:rPr>
              <a:t>CNN Challenges - Like Teaching Someone to Drive</a:t>
            </a:r>
            <a:endParaRPr lang="en-US" sz="2150" dirty="0"/>
          </a:p>
        </p:txBody>
      </p:sp>
      <p:sp>
        <p:nvSpPr>
          <p:cNvPr id="3" name="Text 1"/>
          <p:cNvSpPr/>
          <p:nvPr/>
        </p:nvSpPr>
        <p:spPr>
          <a:xfrm>
            <a:off x="437078" y="914995"/>
            <a:ext cx="2314337" cy="170617"/>
          </a:xfrm>
          <a:prstGeom prst="rect">
            <a:avLst/>
          </a:prstGeom>
          <a:noFill/>
          <a:ln/>
        </p:spPr>
        <p:txBody>
          <a:bodyPr wrap="none" lIns="0" tIns="0" rIns="0" bIns="0" rtlCol="0" anchor="t"/>
          <a:lstStyle/>
          <a:p>
            <a:pPr algn="l" indent="0" marL="0">
              <a:lnSpc>
                <a:spcPts val="1300"/>
              </a:lnSpc>
              <a:buNone/>
            </a:pPr>
            <a:r>
              <a:rPr lang="en-US" sz="1050" b="1" dirty="0">
                <a:solidFill>
                  <a:srgbClr val="0066A1"/>
                </a:solidFill>
                <a:latin typeface="Nunito Sans Bold" pitchFamily="34" charset="0"/>
                <a:ea typeface="Nunito Sans Bold" pitchFamily="34" charset="-122"/>
                <a:cs typeface="Nunito Sans Bold" pitchFamily="34" charset="-120"/>
              </a:rPr>
              <a:t>Data Requirements (Practice Hours):</a:t>
            </a:r>
            <a:endParaRPr lang="en-US" sz="1050" dirty="0"/>
          </a:p>
        </p:txBody>
      </p:sp>
      <p:sp>
        <p:nvSpPr>
          <p:cNvPr id="4" name="Text 2"/>
          <p:cNvSpPr/>
          <p:nvPr/>
        </p:nvSpPr>
        <p:spPr>
          <a:xfrm>
            <a:off x="437078" y="1194792"/>
            <a:ext cx="6744891"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Problem</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Need thousands of hours of practice</a:t>
            </a:r>
            <a:endParaRPr lang="en-US" sz="850" dirty="0"/>
          </a:p>
        </p:txBody>
      </p:sp>
      <p:sp>
        <p:nvSpPr>
          <p:cNvPr id="5" name="Text 3"/>
          <p:cNvSpPr/>
          <p:nvPr/>
        </p:nvSpPr>
        <p:spPr>
          <a:xfrm>
            <a:off x="437078" y="1467922"/>
            <a:ext cx="6744891"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Real world</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CNNs need millions of labeled examples</a:t>
            </a:r>
            <a:endParaRPr lang="en-US" sz="850" dirty="0"/>
          </a:p>
        </p:txBody>
      </p:sp>
      <p:sp>
        <p:nvSpPr>
          <p:cNvPr id="6" name="Text 4"/>
          <p:cNvSpPr/>
          <p:nvPr/>
        </p:nvSpPr>
        <p:spPr>
          <a:xfrm>
            <a:off x="437078" y="1741051"/>
            <a:ext cx="6744891"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Example</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Teaching photo recognition requires millions of tagged photos</a:t>
            </a:r>
            <a:endParaRPr lang="en-US" sz="850" dirty="0"/>
          </a:p>
        </p:txBody>
      </p:sp>
      <p:sp>
        <p:nvSpPr>
          <p:cNvPr id="7" name="Text 5"/>
          <p:cNvSpPr/>
          <p:nvPr/>
        </p:nvSpPr>
        <p:spPr>
          <a:xfrm>
            <a:off x="437078" y="2025015"/>
            <a:ext cx="2615327" cy="170617"/>
          </a:xfrm>
          <a:prstGeom prst="rect">
            <a:avLst/>
          </a:prstGeom>
          <a:noFill/>
          <a:ln/>
        </p:spPr>
        <p:txBody>
          <a:bodyPr wrap="none" lIns="0" tIns="0" rIns="0" bIns="0" rtlCol="0" anchor="t"/>
          <a:lstStyle/>
          <a:p>
            <a:pPr algn="l" indent="0" marL="0">
              <a:lnSpc>
                <a:spcPts val="1300"/>
              </a:lnSpc>
              <a:buNone/>
            </a:pPr>
            <a:r>
              <a:rPr lang="en-US" sz="1050" b="1" dirty="0">
                <a:solidFill>
                  <a:srgbClr val="0066A1"/>
                </a:solidFill>
                <a:latin typeface="Nunito Sans Bold" pitchFamily="34" charset="0"/>
                <a:ea typeface="Nunito Sans Bold" pitchFamily="34" charset="-122"/>
                <a:cs typeface="Nunito Sans Bold" pitchFamily="34" charset="-120"/>
              </a:rPr>
              <a:t>Computational Cost (Expensive Training):</a:t>
            </a:r>
            <a:endParaRPr lang="en-US" sz="1050" dirty="0"/>
          </a:p>
        </p:txBody>
      </p:sp>
      <p:sp>
        <p:nvSpPr>
          <p:cNvPr id="8" name="Text 6"/>
          <p:cNvSpPr/>
          <p:nvPr/>
        </p:nvSpPr>
        <p:spPr>
          <a:xfrm>
            <a:off x="437078" y="2304812"/>
            <a:ext cx="6744891"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Problem</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Professional driving school is expensive</a:t>
            </a:r>
            <a:endParaRPr lang="en-US" sz="850" dirty="0"/>
          </a:p>
        </p:txBody>
      </p:sp>
      <p:sp>
        <p:nvSpPr>
          <p:cNvPr id="9" name="Text 7"/>
          <p:cNvSpPr/>
          <p:nvPr/>
        </p:nvSpPr>
        <p:spPr>
          <a:xfrm>
            <a:off x="437078" y="2577941"/>
            <a:ext cx="6744891"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Real world</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Training CNNs requires powerful computers</a:t>
            </a:r>
            <a:endParaRPr lang="en-US" sz="850" dirty="0"/>
          </a:p>
        </p:txBody>
      </p:sp>
      <p:sp>
        <p:nvSpPr>
          <p:cNvPr id="10" name="Text 8"/>
          <p:cNvSpPr/>
          <p:nvPr/>
        </p:nvSpPr>
        <p:spPr>
          <a:xfrm>
            <a:off x="437078" y="2851071"/>
            <a:ext cx="6744891"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Example</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Training GPT-3 cost millions of dollars</a:t>
            </a:r>
            <a:endParaRPr lang="en-US" sz="850" dirty="0"/>
          </a:p>
        </p:txBody>
      </p:sp>
      <p:pic>
        <p:nvPicPr>
          <p:cNvPr id="11" name="Image 0" descr="preencoded.png">    </p:cNvPr>
          <p:cNvPicPr>
            <a:picLocks noChangeAspect="1"/>
          </p:cNvPicPr>
          <p:nvPr/>
        </p:nvPicPr>
        <p:blipFill>
          <a:blip r:embed="rId1"/>
          <a:stretch>
            <a:fillRect/>
          </a:stretch>
        </p:blipFill>
        <p:spPr>
          <a:xfrm>
            <a:off x="7456051" y="928687"/>
            <a:ext cx="6744891" cy="6744891"/>
          </a:xfrm>
          <a:prstGeom prst="rect">
            <a:avLst/>
          </a:prstGeom>
        </p:spPr>
      </p:pic>
      <p:sp>
        <p:nvSpPr>
          <p:cNvPr id="12" name="Text 9"/>
          <p:cNvSpPr/>
          <p:nvPr/>
        </p:nvSpPr>
        <p:spPr>
          <a:xfrm>
            <a:off x="7456051" y="7796451"/>
            <a:ext cx="6744891" cy="174784"/>
          </a:xfrm>
          <a:prstGeom prst="rect">
            <a:avLst/>
          </a:prstGeom>
          <a:noFill/>
          <a:ln/>
        </p:spPr>
        <p:txBody>
          <a:bodyPr wrap="none" lIns="0" tIns="0" rIns="0" bIns="0" rtlCol="0" anchor="t"/>
          <a:lstStyle/>
          <a:p>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Despite their power, CNNs face significant challenges that mirror the difficulties in teaching complex skills like driving.</a:t>
            </a:r>
            <a:endParaRPr lang="en-US" sz="850" dirty="0"/>
          </a:p>
        </p:txBody>
      </p:sp>
      <p:sp>
        <p:nvSpPr>
          <p:cNvPr id="13" name="Text 10"/>
          <p:cNvSpPr/>
          <p:nvPr/>
        </p:nvSpPr>
        <p:spPr>
          <a:xfrm>
            <a:off x="437078" y="8233410"/>
            <a:ext cx="1634847" cy="170617"/>
          </a:xfrm>
          <a:prstGeom prst="rect">
            <a:avLst/>
          </a:prstGeom>
          <a:noFill/>
          <a:ln/>
        </p:spPr>
        <p:txBody>
          <a:bodyPr wrap="none" lIns="0" tIns="0" rIns="0" bIns="0" rtlCol="0" anchor="t"/>
          <a:lstStyle/>
          <a:p>
            <a:pPr algn="l" indent="0" marL="0">
              <a:lnSpc>
                <a:spcPts val="1300"/>
              </a:lnSpc>
              <a:buNone/>
            </a:pPr>
            <a:r>
              <a:rPr lang="en-US" sz="1050" b="1" dirty="0">
                <a:solidFill>
                  <a:srgbClr val="0066A1"/>
                </a:solidFill>
                <a:latin typeface="Nunito Sans Bold" pitchFamily="34" charset="0"/>
                <a:ea typeface="Nunito Sans Bold" pitchFamily="34" charset="-122"/>
                <a:cs typeface="Nunito Sans Bold" pitchFamily="34" charset="-120"/>
              </a:rPr>
              <a:t>Other Critical Challenges:</a:t>
            </a:r>
            <a:endParaRPr lang="en-US" sz="1050" dirty="0"/>
          </a:p>
        </p:txBody>
      </p:sp>
      <p:sp>
        <p:nvSpPr>
          <p:cNvPr id="14" name="Shape 11"/>
          <p:cNvSpPr/>
          <p:nvPr/>
        </p:nvSpPr>
        <p:spPr>
          <a:xfrm>
            <a:off x="437078" y="8567857"/>
            <a:ext cx="6823472" cy="1140262"/>
          </a:xfrm>
          <a:prstGeom prst="roundRect">
            <a:avLst>
              <a:gd name="adj" fmla="val 4025"/>
            </a:avLst>
          </a:prstGeom>
          <a:solidFill>
            <a:srgbClr val="FFFFFF"/>
          </a:solidFill>
          <a:ln w="15240">
            <a:solidFill>
              <a:srgbClr val="B2CBE5"/>
            </a:solidFill>
            <a:prstDash val="solid"/>
          </a:ln>
        </p:spPr>
      </p:sp>
      <p:sp>
        <p:nvSpPr>
          <p:cNvPr id="15" name="Text 12"/>
          <p:cNvSpPr/>
          <p:nvPr/>
        </p:nvSpPr>
        <p:spPr>
          <a:xfrm>
            <a:off x="561499" y="8692277"/>
            <a:ext cx="1366004" cy="170617"/>
          </a:xfrm>
          <a:prstGeom prst="rect">
            <a:avLst/>
          </a:prstGeom>
          <a:noFill/>
          <a:ln/>
        </p:spPr>
        <p:txBody>
          <a:bodyPr wrap="none" lIns="0" tIns="0" rIns="0" bIns="0" rtlCol="0" anchor="t"/>
          <a:lstStyle/>
          <a:p>
            <a:pPr algn="l" indent="0" marL="0">
              <a:lnSpc>
                <a:spcPts val="1300"/>
              </a:lnSpc>
              <a:buNone/>
            </a:pPr>
            <a:r>
              <a:rPr lang="en-US" sz="1050" b="1" dirty="0">
                <a:solidFill>
                  <a:srgbClr val="000000"/>
                </a:solidFill>
                <a:latin typeface="Nunito Sans Bold" pitchFamily="34" charset="0"/>
                <a:ea typeface="Nunito Sans Bold" pitchFamily="34" charset="-122"/>
                <a:cs typeface="Nunito Sans Bold" pitchFamily="34" charset="-120"/>
              </a:rPr>
              <a:t>Black Box Problem</a:t>
            </a:r>
            <a:endParaRPr lang="en-US" sz="1050" dirty="0"/>
          </a:p>
        </p:txBody>
      </p:sp>
      <p:sp>
        <p:nvSpPr>
          <p:cNvPr id="16" name="Text 13"/>
          <p:cNvSpPr/>
          <p:nvPr/>
        </p:nvSpPr>
        <p:spPr>
          <a:xfrm>
            <a:off x="561499" y="8928378"/>
            <a:ext cx="6574631"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Problem</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Student can drive but can't explain why they turned left</a:t>
            </a:r>
            <a:endParaRPr lang="en-US" sz="850" dirty="0"/>
          </a:p>
        </p:txBody>
      </p:sp>
      <p:sp>
        <p:nvSpPr>
          <p:cNvPr id="17" name="Text 14"/>
          <p:cNvSpPr/>
          <p:nvPr/>
        </p:nvSpPr>
        <p:spPr>
          <a:xfrm>
            <a:off x="561499" y="9168646"/>
            <a:ext cx="6574631"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Real world</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CNN makes correct predictions but can't explain reasoning</a:t>
            </a:r>
            <a:endParaRPr lang="en-US" sz="850" dirty="0"/>
          </a:p>
        </p:txBody>
      </p:sp>
      <p:sp>
        <p:nvSpPr>
          <p:cNvPr id="18" name="Text 15"/>
          <p:cNvSpPr/>
          <p:nvPr/>
        </p:nvSpPr>
        <p:spPr>
          <a:xfrm>
            <a:off x="561499" y="9408914"/>
            <a:ext cx="6574631"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Example</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AI diagnoses cancer correctly but doctors don't know why</a:t>
            </a:r>
            <a:endParaRPr lang="en-US" sz="850" dirty="0"/>
          </a:p>
        </p:txBody>
      </p:sp>
      <p:sp>
        <p:nvSpPr>
          <p:cNvPr id="19" name="Shape 16"/>
          <p:cNvSpPr/>
          <p:nvPr/>
        </p:nvSpPr>
        <p:spPr>
          <a:xfrm>
            <a:off x="7369731" y="8567857"/>
            <a:ext cx="6823591" cy="1140262"/>
          </a:xfrm>
          <a:prstGeom prst="roundRect">
            <a:avLst>
              <a:gd name="adj" fmla="val 4025"/>
            </a:avLst>
          </a:prstGeom>
          <a:solidFill>
            <a:srgbClr val="FFFFFF"/>
          </a:solidFill>
          <a:ln w="15240">
            <a:solidFill>
              <a:srgbClr val="B2CBE5"/>
            </a:solidFill>
            <a:prstDash val="solid"/>
          </a:ln>
        </p:spPr>
      </p:sp>
      <p:sp>
        <p:nvSpPr>
          <p:cNvPr id="20" name="Text 17"/>
          <p:cNvSpPr/>
          <p:nvPr/>
        </p:nvSpPr>
        <p:spPr>
          <a:xfrm>
            <a:off x="7494151" y="8692277"/>
            <a:ext cx="1366004" cy="170617"/>
          </a:xfrm>
          <a:prstGeom prst="rect">
            <a:avLst/>
          </a:prstGeom>
          <a:noFill/>
          <a:ln/>
        </p:spPr>
        <p:txBody>
          <a:bodyPr wrap="none" lIns="0" tIns="0" rIns="0" bIns="0" rtlCol="0" anchor="t"/>
          <a:lstStyle/>
          <a:p>
            <a:pPr algn="l" indent="0" marL="0">
              <a:lnSpc>
                <a:spcPts val="1300"/>
              </a:lnSpc>
              <a:buNone/>
            </a:pPr>
            <a:r>
              <a:rPr lang="en-US" sz="1050" b="1" dirty="0">
                <a:solidFill>
                  <a:srgbClr val="000000"/>
                </a:solidFill>
                <a:latin typeface="Nunito Sans Bold" pitchFamily="34" charset="0"/>
                <a:ea typeface="Nunito Sans Bold" pitchFamily="34" charset="-122"/>
                <a:cs typeface="Nunito Sans Bold" pitchFamily="34" charset="-120"/>
              </a:rPr>
              <a:t>Bias Issues</a:t>
            </a:r>
            <a:endParaRPr lang="en-US" sz="1050" dirty="0"/>
          </a:p>
        </p:txBody>
      </p:sp>
      <p:sp>
        <p:nvSpPr>
          <p:cNvPr id="21" name="Text 18"/>
          <p:cNvSpPr/>
          <p:nvPr/>
        </p:nvSpPr>
        <p:spPr>
          <a:xfrm>
            <a:off x="7494151" y="8928378"/>
            <a:ext cx="6574750"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Problem</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Learning to drive only in one city</a:t>
            </a:r>
            <a:endParaRPr lang="en-US" sz="850" dirty="0"/>
          </a:p>
        </p:txBody>
      </p:sp>
      <p:sp>
        <p:nvSpPr>
          <p:cNvPr id="22" name="Text 19"/>
          <p:cNvSpPr/>
          <p:nvPr/>
        </p:nvSpPr>
        <p:spPr>
          <a:xfrm>
            <a:off x="7494151" y="9168646"/>
            <a:ext cx="6574750"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Real world</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AI trained on biased data makes biased decisions</a:t>
            </a:r>
            <a:endParaRPr lang="en-US" sz="850" dirty="0"/>
          </a:p>
        </p:txBody>
      </p:sp>
      <p:sp>
        <p:nvSpPr>
          <p:cNvPr id="23" name="Text 20"/>
          <p:cNvSpPr/>
          <p:nvPr/>
        </p:nvSpPr>
        <p:spPr>
          <a:xfrm>
            <a:off x="7494151" y="9408914"/>
            <a:ext cx="6574750" cy="174784"/>
          </a:xfrm>
          <a:prstGeom prst="rect">
            <a:avLst/>
          </a:prstGeom>
          <a:noFill/>
          <a:ln/>
        </p:spPr>
        <p:txBody>
          <a:bodyPr wrap="none" lIns="0" tIns="0" rIns="0" bIns="0" rtlCol="0" anchor="t"/>
          <a:lstStyle/>
          <a:p>
            <a:pPr algn="l" indent="0" marL="0">
              <a:lnSpc>
                <a:spcPts val="1350"/>
              </a:lnSpc>
              <a:buNone/>
            </a:pPr>
            <a:r>
              <a:rPr lang="en-US" sz="850" b="1" dirty="0">
                <a:solidFill>
                  <a:srgbClr val="000000"/>
                </a:solidFill>
                <a:latin typeface="Nunito Sans" pitchFamily="34" charset="0"/>
                <a:ea typeface="Nunito Sans" pitchFamily="34" charset="-122"/>
                <a:cs typeface="Nunito Sans" pitchFamily="34" charset="-120"/>
              </a:rPr>
              <a:t>Example</a:t>
            </a:r>
            <a:pPr algn="l" indent="0" marL="0">
              <a:lnSpc>
                <a:spcPts val="1350"/>
              </a:lnSpc>
              <a:buNone/>
            </a:pPr>
            <a:r>
              <a:rPr lang="en-US" sz="850" dirty="0">
                <a:solidFill>
                  <a:srgbClr val="000000"/>
                </a:solidFill>
                <a:latin typeface="Nunito Sans" pitchFamily="34" charset="0"/>
                <a:ea typeface="Nunito Sans" pitchFamily="34" charset="-122"/>
                <a:cs typeface="Nunito Sans" pitchFamily="34" charset="-120"/>
              </a:rPr>
              <a:t>: Facial recognition works poorly for certain ethnic groups</a:t>
            </a:r>
            <a:endParaRPr lang="en-US" sz="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05420" y="347543"/>
            <a:ext cx="5243513" cy="394930"/>
          </a:xfrm>
          <a:prstGeom prst="rect">
            <a:avLst/>
          </a:prstGeom>
          <a:noFill/>
          <a:ln/>
        </p:spPr>
        <p:txBody>
          <a:bodyPr wrap="none" lIns="0" tIns="0" rIns="0" bIns="0" rtlCol="0" anchor="t"/>
          <a:lstStyle/>
          <a:p>
            <a:pPr algn="l" indent="0" marL="0">
              <a:lnSpc>
                <a:spcPts val="3100"/>
              </a:lnSpc>
              <a:buNone/>
            </a:pPr>
            <a:r>
              <a:rPr lang="en-US" sz="2450" b="1" dirty="0">
                <a:solidFill>
                  <a:srgbClr val="0066A1"/>
                </a:solidFill>
                <a:latin typeface="Nunito Sans Bold" pitchFamily="34" charset="0"/>
                <a:ea typeface="Nunito Sans Bold" pitchFamily="34" charset="-122"/>
                <a:cs typeface="Nunito Sans Bold" pitchFamily="34" charset="-120"/>
              </a:rPr>
              <a:t>What is Supervised Deep Learning?</a:t>
            </a:r>
            <a:endParaRPr lang="en-US" sz="2450" dirty="0"/>
          </a:p>
        </p:txBody>
      </p:sp>
      <p:pic>
        <p:nvPicPr>
          <p:cNvPr id="3" name="Image 0" descr="preencoded.png">    </p:cNvPr>
          <p:cNvPicPr>
            <a:picLocks noChangeAspect="1"/>
          </p:cNvPicPr>
          <p:nvPr/>
        </p:nvPicPr>
        <p:blipFill>
          <a:blip r:embed="rId1"/>
          <a:stretch>
            <a:fillRect/>
          </a:stretch>
        </p:blipFill>
        <p:spPr>
          <a:xfrm>
            <a:off x="505420" y="1074182"/>
            <a:ext cx="6655594" cy="6655594"/>
          </a:xfrm>
          <a:prstGeom prst="rect">
            <a:avLst/>
          </a:prstGeom>
        </p:spPr>
      </p:pic>
      <p:sp>
        <p:nvSpPr>
          <p:cNvPr id="4" name="Text 1"/>
          <p:cNvSpPr/>
          <p:nvPr/>
        </p:nvSpPr>
        <p:spPr>
          <a:xfrm>
            <a:off x="505420" y="7871936"/>
            <a:ext cx="6655594" cy="202049"/>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Like learning to drive with an instructor, supervised deep learning follows a guided approach to mastery.</a:t>
            </a:r>
            <a:endParaRPr lang="en-US" sz="950" dirty="0"/>
          </a:p>
        </p:txBody>
      </p:sp>
      <p:sp>
        <p:nvSpPr>
          <p:cNvPr id="5" name="Text 2"/>
          <p:cNvSpPr/>
          <p:nvPr/>
        </p:nvSpPr>
        <p:spPr>
          <a:xfrm>
            <a:off x="7477006" y="1058347"/>
            <a:ext cx="2569964" cy="197406"/>
          </a:xfrm>
          <a:prstGeom prst="rect">
            <a:avLst/>
          </a:prstGeom>
          <a:noFill/>
          <a:ln/>
        </p:spPr>
        <p:txBody>
          <a:bodyPr wrap="none" lIns="0" tIns="0" rIns="0" bIns="0" rtlCol="0" anchor="t"/>
          <a:lstStyle/>
          <a:p>
            <a:pPr algn="l" indent="0" marL="0">
              <a:lnSpc>
                <a:spcPts val="1550"/>
              </a:lnSpc>
              <a:buNone/>
            </a:pPr>
            <a:r>
              <a:rPr lang="en-US" sz="1200" b="1" dirty="0">
                <a:solidFill>
                  <a:srgbClr val="0066A1"/>
                </a:solidFill>
                <a:latin typeface="Nunito Sans Bold" pitchFamily="34" charset="0"/>
                <a:ea typeface="Nunito Sans Bold" pitchFamily="34" charset="-122"/>
                <a:cs typeface="Nunito Sans Bold" pitchFamily="34" charset="-120"/>
              </a:rPr>
              <a:t>Real-Life Analogy: Driving Lessons</a:t>
            </a:r>
            <a:endParaRPr lang="en-US" sz="1200" dirty="0"/>
          </a:p>
        </p:txBody>
      </p:sp>
      <p:sp>
        <p:nvSpPr>
          <p:cNvPr id="6" name="Text 3"/>
          <p:cNvSpPr/>
          <p:nvPr/>
        </p:nvSpPr>
        <p:spPr>
          <a:xfrm>
            <a:off x="7477006" y="1382078"/>
            <a:ext cx="6655594" cy="20204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000000"/>
                </a:solidFill>
                <a:latin typeface="Nunito Sans" pitchFamily="34" charset="0"/>
                <a:ea typeface="Nunito Sans" pitchFamily="34" charset="-122"/>
                <a:cs typeface="Nunito Sans" pitchFamily="34" charset="-120"/>
              </a:rPr>
              <a:t>Instructor provides examples: "When you see a red light, stop"</a:t>
            </a:r>
            <a:endParaRPr lang="en-US" sz="950" dirty="0"/>
          </a:p>
        </p:txBody>
      </p:sp>
      <p:sp>
        <p:nvSpPr>
          <p:cNvPr id="7" name="Text 4"/>
          <p:cNvSpPr/>
          <p:nvPr/>
        </p:nvSpPr>
        <p:spPr>
          <a:xfrm>
            <a:off x="7477006" y="1628299"/>
            <a:ext cx="6655594" cy="20204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000000"/>
                </a:solidFill>
                <a:latin typeface="Nunito Sans" pitchFamily="34" charset="0"/>
                <a:ea typeface="Nunito Sans" pitchFamily="34" charset="-122"/>
                <a:cs typeface="Nunito Sans" pitchFamily="34" charset="-120"/>
              </a:rPr>
              <a:t>You practice with guidance: Repeated exposure to traffic situations</a:t>
            </a:r>
            <a:endParaRPr lang="en-US" sz="950" dirty="0"/>
          </a:p>
        </p:txBody>
      </p:sp>
      <p:sp>
        <p:nvSpPr>
          <p:cNvPr id="8" name="Text 5"/>
          <p:cNvSpPr/>
          <p:nvPr/>
        </p:nvSpPr>
        <p:spPr>
          <a:xfrm>
            <a:off x="7477006" y="1874520"/>
            <a:ext cx="6655594" cy="20204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000000"/>
                </a:solidFill>
                <a:latin typeface="Nunito Sans" pitchFamily="34" charset="0"/>
                <a:ea typeface="Nunito Sans" pitchFamily="34" charset="-122"/>
                <a:cs typeface="Nunito Sans" pitchFamily="34" charset="-120"/>
              </a:rPr>
              <a:t>Eventually drive independently: Handle new traffic scenarios confidently</a:t>
            </a:r>
            <a:endParaRPr lang="en-US" sz="950" dirty="0"/>
          </a:p>
        </p:txBody>
      </p:sp>
      <p:sp>
        <p:nvSpPr>
          <p:cNvPr id="9" name="Text 6"/>
          <p:cNvSpPr/>
          <p:nvPr/>
        </p:nvSpPr>
        <p:spPr>
          <a:xfrm>
            <a:off x="7477006" y="2202894"/>
            <a:ext cx="1579721" cy="197406"/>
          </a:xfrm>
          <a:prstGeom prst="rect">
            <a:avLst/>
          </a:prstGeom>
          <a:noFill/>
          <a:ln/>
        </p:spPr>
        <p:txBody>
          <a:bodyPr wrap="none" lIns="0" tIns="0" rIns="0" bIns="0" rtlCol="0" anchor="t"/>
          <a:lstStyle/>
          <a:p>
            <a:pPr algn="l" indent="0" marL="0">
              <a:lnSpc>
                <a:spcPts val="1550"/>
              </a:lnSpc>
              <a:buNone/>
            </a:pPr>
            <a:r>
              <a:rPr lang="en-US" sz="1200" b="1" dirty="0">
                <a:solidFill>
                  <a:srgbClr val="0066A1"/>
                </a:solidFill>
                <a:latin typeface="Nunito Sans Bold" pitchFamily="34" charset="0"/>
                <a:ea typeface="Nunito Sans Bold" pitchFamily="34" charset="-122"/>
                <a:cs typeface="Nunito Sans Bold" pitchFamily="34" charset="-120"/>
              </a:rPr>
              <a:t>In Deep Learning:</a:t>
            </a:r>
            <a:endParaRPr lang="en-US" sz="1200" dirty="0"/>
          </a:p>
        </p:txBody>
      </p:sp>
      <p:sp>
        <p:nvSpPr>
          <p:cNvPr id="10" name="Text 7"/>
          <p:cNvSpPr/>
          <p:nvPr/>
        </p:nvSpPr>
        <p:spPr>
          <a:xfrm>
            <a:off x="7477006" y="2526625"/>
            <a:ext cx="6655594" cy="20204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000000"/>
                </a:solidFill>
                <a:latin typeface="Nunito Sans" pitchFamily="34" charset="0"/>
                <a:ea typeface="Nunito Sans" pitchFamily="34" charset="-122"/>
                <a:cs typeface="Nunito Sans" pitchFamily="34" charset="-120"/>
              </a:rPr>
              <a:t>Uses </a:t>
            </a:r>
            <a:pPr algn="l" indent="0" marL="0">
              <a:lnSpc>
                <a:spcPts val="1550"/>
              </a:lnSpc>
              <a:buNone/>
            </a:pPr>
            <a:r>
              <a:rPr lang="en-US" sz="950" b="1" dirty="0">
                <a:solidFill>
                  <a:srgbClr val="000000"/>
                </a:solidFill>
                <a:latin typeface="Nunito Sans" pitchFamily="34" charset="0"/>
                <a:ea typeface="Nunito Sans" pitchFamily="34" charset="-122"/>
                <a:cs typeface="Nunito Sans" pitchFamily="34" charset="-120"/>
              </a:rPr>
              <a:t>labeled data</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(input-output pairs) for training</a:t>
            </a:r>
            <a:endParaRPr lang="en-US" sz="950" dirty="0"/>
          </a:p>
        </p:txBody>
      </p:sp>
      <p:sp>
        <p:nvSpPr>
          <p:cNvPr id="11" name="Text 8"/>
          <p:cNvSpPr/>
          <p:nvPr/>
        </p:nvSpPr>
        <p:spPr>
          <a:xfrm>
            <a:off x="7477006" y="2772847"/>
            <a:ext cx="6655594" cy="20204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000000"/>
                </a:solidFill>
                <a:latin typeface="Nunito Sans" pitchFamily="34" charset="0"/>
                <a:ea typeface="Nunito Sans" pitchFamily="34" charset="-122"/>
                <a:cs typeface="Nunito Sans" pitchFamily="34" charset="-120"/>
              </a:rPr>
              <a:t>Learns </a:t>
            </a:r>
            <a:pPr algn="l" indent="0" marL="0">
              <a:lnSpc>
                <a:spcPts val="1550"/>
              </a:lnSpc>
              <a:buNone/>
            </a:pPr>
            <a:r>
              <a:rPr lang="en-US" sz="950" dirty="0">
                <a:solidFill>
                  <a:srgbClr val="0079FA"/>
                </a:solidFill>
                <a:latin typeface="Nunito Sans" pitchFamily="34" charset="0"/>
                <a:ea typeface="Nunito Sans" pitchFamily="34" charset="-122"/>
                <a:cs typeface="Nunito Sans" pitchFamily="34" charset="-120"/>
              </a:rPr>
              <a:t>complex patterns</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from high-dimensional data</a:t>
            </a:r>
            <a:endParaRPr lang="en-US" sz="950" dirty="0"/>
          </a:p>
        </p:txBody>
      </p:sp>
      <p:sp>
        <p:nvSpPr>
          <p:cNvPr id="12" name="Text 9"/>
          <p:cNvSpPr/>
          <p:nvPr/>
        </p:nvSpPr>
        <p:spPr>
          <a:xfrm>
            <a:off x="7477006" y="3019068"/>
            <a:ext cx="6655594" cy="20204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000000"/>
                </a:solidFill>
                <a:latin typeface="Nunito Sans" pitchFamily="34" charset="0"/>
                <a:ea typeface="Nunito Sans" pitchFamily="34" charset="-122"/>
                <a:cs typeface="Nunito Sans" pitchFamily="34" charset="-120"/>
              </a:rPr>
              <a:t>Eventually makes predictions on new, unseen data</a:t>
            </a:r>
            <a:endParaRPr lang="en-US" sz="950" dirty="0"/>
          </a:p>
        </p:txBody>
      </p:sp>
      <p:sp>
        <p:nvSpPr>
          <p:cNvPr id="13" name="Text 10"/>
          <p:cNvSpPr/>
          <p:nvPr/>
        </p:nvSpPr>
        <p:spPr>
          <a:xfrm>
            <a:off x="505420" y="8377238"/>
            <a:ext cx="1579721" cy="197406"/>
          </a:xfrm>
          <a:prstGeom prst="rect">
            <a:avLst/>
          </a:prstGeom>
          <a:noFill/>
          <a:ln/>
        </p:spPr>
        <p:txBody>
          <a:bodyPr wrap="none" lIns="0" tIns="0" rIns="0" bIns="0" rtlCol="0" anchor="t"/>
          <a:lstStyle/>
          <a:p>
            <a:pPr algn="l" indent="0" marL="0">
              <a:lnSpc>
                <a:spcPts val="1550"/>
              </a:lnSpc>
              <a:buNone/>
            </a:pPr>
            <a:r>
              <a:rPr lang="en-US" sz="1200" b="1" dirty="0">
                <a:solidFill>
                  <a:srgbClr val="0066A1"/>
                </a:solidFill>
                <a:latin typeface="Nunito Sans Bold" pitchFamily="34" charset="0"/>
                <a:ea typeface="Nunito Sans Bold" pitchFamily="34" charset="-122"/>
                <a:cs typeface="Nunito Sans Bold" pitchFamily="34" charset="-120"/>
              </a:rPr>
              <a:t>Everyday Examples:</a:t>
            </a:r>
            <a:endParaRPr lang="en-US" sz="1200" dirty="0"/>
          </a:p>
        </p:txBody>
      </p:sp>
      <p:pic>
        <p:nvPicPr>
          <p:cNvPr id="14" name="Image 1" descr="preencoded.png">    </p:cNvPr>
          <p:cNvPicPr>
            <a:picLocks noChangeAspect="1"/>
          </p:cNvPicPr>
          <p:nvPr/>
        </p:nvPicPr>
        <p:blipFill>
          <a:blip r:embed="rId2"/>
          <a:stretch>
            <a:fillRect/>
          </a:stretch>
        </p:blipFill>
        <p:spPr>
          <a:xfrm>
            <a:off x="505420" y="8764191"/>
            <a:ext cx="315873" cy="315873"/>
          </a:xfrm>
          <a:prstGeom prst="rect">
            <a:avLst/>
          </a:prstGeom>
        </p:spPr>
      </p:pic>
      <p:sp>
        <p:nvSpPr>
          <p:cNvPr id="15" name="Text 11"/>
          <p:cNvSpPr/>
          <p:nvPr/>
        </p:nvSpPr>
        <p:spPr>
          <a:xfrm>
            <a:off x="979170" y="8836819"/>
            <a:ext cx="3960852" cy="404098"/>
          </a:xfrm>
          <a:prstGeom prst="rect">
            <a:avLst/>
          </a:prstGeom>
          <a:noFill/>
          <a:ln/>
        </p:spPr>
        <p:txBody>
          <a:bodyPr wrap="square" lIns="0" tIns="0" rIns="0" bIns="0" rtlCol="0" anchor="t"/>
          <a:lstStyle/>
          <a:p>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Email spam detection: Learning from examples of spam vs legitimate emails</a:t>
            </a:r>
            <a:endParaRPr lang="en-US" sz="950" dirty="0"/>
          </a:p>
        </p:txBody>
      </p:sp>
      <p:pic>
        <p:nvPicPr>
          <p:cNvPr id="16" name="Image 2" descr="preencoded.png">    </p:cNvPr>
          <p:cNvPicPr>
            <a:picLocks noChangeAspect="1"/>
          </p:cNvPicPr>
          <p:nvPr/>
        </p:nvPicPr>
        <p:blipFill>
          <a:blip r:embed="rId3"/>
          <a:stretch>
            <a:fillRect/>
          </a:stretch>
        </p:blipFill>
        <p:spPr>
          <a:xfrm>
            <a:off x="5097899" y="8764191"/>
            <a:ext cx="315873" cy="315873"/>
          </a:xfrm>
          <a:prstGeom prst="rect">
            <a:avLst/>
          </a:prstGeom>
        </p:spPr>
      </p:pic>
      <p:sp>
        <p:nvSpPr>
          <p:cNvPr id="17" name="Text 12"/>
          <p:cNvSpPr/>
          <p:nvPr/>
        </p:nvSpPr>
        <p:spPr>
          <a:xfrm>
            <a:off x="5571649" y="8836819"/>
            <a:ext cx="3960852" cy="202049"/>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Photo tagging: Learning to recognize faces from tagged photos</a:t>
            </a:r>
            <a:endParaRPr lang="en-US" sz="950" dirty="0"/>
          </a:p>
        </p:txBody>
      </p:sp>
      <p:pic>
        <p:nvPicPr>
          <p:cNvPr id="18" name="Image 3" descr="preencoded.png">    </p:cNvPr>
          <p:cNvPicPr>
            <a:picLocks noChangeAspect="1"/>
          </p:cNvPicPr>
          <p:nvPr/>
        </p:nvPicPr>
        <p:blipFill>
          <a:blip r:embed="rId4"/>
          <a:stretch>
            <a:fillRect/>
          </a:stretch>
        </p:blipFill>
        <p:spPr>
          <a:xfrm>
            <a:off x="9690378" y="8764191"/>
            <a:ext cx="315873" cy="315873"/>
          </a:xfrm>
          <a:prstGeom prst="rect">
            <a:avLst/>
          </a:prstGeom>
        </p:spPr>
      </p:pic>
      <p:sp>
        <p:nvSpPr>
          <p:cNvPr id="19" name="Text 13"/>
          <p:cNvSpPr/>
          <p:nvPr/>
        </p:nvSpPr>
        <p:spPr>
          <a:xfrm>
            <a:off x="10164128" y="8836819"/>
            <a:ext cx="3960852" cy="202049"/>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Voice assistants: Learning to understand speech from audio-text pairs</a:t>
            </a:r>
            <a:endParaRPr lang="en-US" sz="9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396835" y="272891"/>
            <a:ext cx="6904792" cy="310158"/>
          </a:xfrm>
          <a:prstGeom prst="rect">
            <a:avLst/>
          </a:prstGeom>
          <a:noFill/>
          <a:ln/>
        </p:spPr>
        <p:txBody>
          <a:bodyPr wrap="none" lIns="0" tIns="0" rIns="0" bIns="0" rtlCol="0" anchor="t"/>
          <a:lstStyle/>
          <a:p>
            <a:pPr algn="l" indent="0" marL="0">
              <a:lnSpc>
                <a:spcPts val="2400"/>
              </a:lnSpc>
              <a:buNone/>
            </a:pPr>
            <a:r>
              <a:rPr lang="en-US" sz="1950" b="1" dirty="0">
                <a:solidFill>
                  <a:srgbClr val="0066A1"/>
                </a:solidFill>
                <a:latin typeface="Nunito Sans Bold" pitchFamily="34" charset="0"/>
                <a:ea typeface="Nunito Sans Bold" pitchFamily="34" charset="-122"/>
                <a:cs typeface="Nunito Sans Bold" pitchFamily="34" charset="-120"/>
              </a:rPr>
              <a:t>CNN Success Recipe - Like Running a Successful Restaurant</a:t>
            </a:r>
            <a:endParaRPr lang="en-US" sz="1950" dirty="0"/>
          </a:p>
        </p:txBody>
      </p:sp>
      <p:sp>
        <p:nvSpPr>
          <p:cNvPr id="3" name="Text 1"/>
          <p:cNvSpPr/>
          <p:nvPr/>
        </p:nvSpPr>
        <p:spPr>
          <a:xfrm>
            <a:off x="396835" y="831056"/>
            <a:ext cx="2245400"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Quality Ingredients (Data Preparation):</a:t>
            </a:r>
            <a:endParaRPr lang="en-US" sz="950" dirty="0"/>
          </a:p>
        </p:txBody>
      </p:sp>
      <p:sp>
        <p:nvSpPr>
          <p:cNvPr id="4" name="Text 2"/>
          <p:cNvSpPr/>
          <p:nvPr/>
        </p:nvSpPr>
        <p:spPr>
          <a:xfrm>
            <a:off x="396835" y="1085255"/>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Source fresh, diverse ingredients (high-quality, diverse training data)</a:t>
            </a:r>
            <a:endParaRPr lang="en-US" sz="750" dirty="0"/>
          </a:p>
        </p:txBody>
      </p:sp>
      <p:sp>
        <p:nvSpPr>
          <p:cNvPr id="5" name="Text 3"/>
          <p:cNvSpPr/>
          <p:nvPr/>
        </p:nvSpPr>
        <p:spPr>
          <a:xfrm>
            <a:off x="396835" y="1278493"/>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Proper food storage (data augmentation and preprocessing)</a:t>
            </a:r>
            <a:endParaRPr lang="en-US" sz="750" dirty="0"/>
          </a:p>
        </p:txBody>
      </p:sp>
      <p:sp>
        <p:nvSpPr>
          <p:cNvPr id="6" name="Text 4"/>
          <p:cNvSpPr/>
          <p:nvPr/>
        </p:nvSpPr>
        <p:spPr>
          <a:xfrm>
            <a:off x="396835" y="1471732"/>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Taste testing (train/validation/test splits)</a:t>
            </a:r>
            <a:endParaRPr lang="en-US" sz="750" dirty="0"/>
          </a:p>
        </p:txBody>
      </p:sp>
      <p:sp>
        <p:nvSpPr>
          <p:cNvPr id="7" name="Text 5"/>
          <p:cNvSpPr/>
          <p:nvPr/>
        </p:nvSpPr>
        <p:spPr>
          <a:xfrm>
            <a:off x="396835" y="1729502"/>
            <a:ext cx="2100858"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Kitchen Setup (Architecture Design):</a:t>
            </a:r>
            <a:endParaRPr lang="en-US" sz="950" dirty="0"/>
          </a:p>
        </p:txBody>
      </p:sp>
      <p:sp>
        <p:nvSpPr>
          <p:cNvPr id="8" name="Text 6"/>
          <p:cNvSpPr/>
          <p:nvPr/>
        </p:nvSpPr>
        <p:spPr>
          <a:xfrm>
            <a:off x="396835" y="1983700"/>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Use proven recipes first (start with ResNet, VGG)</a:t>
            </a:r>
            <a:endParaRPr lang="en-US" sz="750" dirty="0"/>
          </a:p>
        </p:txBody>
      </p:sp>
      <p:sp>
        <p:nvSpPr>
          <p:cNvPr id="9" name="Text 7"/>
          <p:cNvSpPr/>
          <p:nvPr/>
        </p:nvSpPr>
        <p:spPr>
          <a:xfrm>
            <a:off x="396835" y="2176939"/>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Hire experienced chefs (transfer learning)</a:t>
            </a:r>
            <a:endParaRPr lang="en-US" sz="750" dirty="0"/>
          </a:p>
        </p:txBody>
      </p:sp>
      <p:sp>
        <p:nvSpPr>
          <p:cNvPr id="10" name="Text 8"/>
          <p:cNvSpPr/>
          <p:nvPr/>
        </p:nvSpPr>
        <p:spPr>
          <a:xfrm>
            <a:off x="396835" y="2370177"/>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Start simple, add complexity gradually (avoid overfitting)</a:t>
            </a:r>
            <a:endParaRPr lang="en-US" sz="750" dirty="0"/>
          </a:p>
        </p:txBody>
      </p:sp>
      <p:pic>
        <p:nvPicPr>
          <p:cNvPr id="11" name="Image 0" descr="preencoded.png">    </p:cNvPr>
          <p:cNvPicPr>
            <a:picLocks noChangeAspect="1"/>
          </p:cNvPicPr>
          <p:nvPr/>
        </p:nvPicPr>
        <p:blipFill>
          <a:blip r:embed="rId1"/>
          <a:stretch>
            <a:fillRect/>
          </a:stretch>
        </p:blipFill>
        <p:spPr>
          <a:xfrm>
            <a:off x="7443788" y="843439"/>
            <a:ext cx="6351151" cy="6351151"/>
          </a:xfrm>
          <a:prstGeom prst="rect">
            <a:avLst/>
          </a:prstGeom>
        </p:spPr>
      </p:pic>
      <p:sp>
        <p:nvSpPr>
          <p:cNvPr id="12" name="Text 9"/>
          <p:cNvSpPr/>
          <p:nvPr/>
        </p:nvSpPr>
        <p:spPr>
          <a:xfrm>
            <a:off x="7443788" y="7306151"/>
            <a:ext cx="679739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Building successful CNN applications requires careful planning and execution, similar to running a high-quality restaurant.</a:t>
            </a:r>
            <a:endParaRPr lang="en-US" sz="750" dirty="0"/>
          </a:p>
        </p:txBody>
      </p:sp>
      <p:sp>
        <p:nvSpPr>
          <p:cNvPr id="13" name="Text 10"/>
          <p:cNvSpPr/>
          <p:nvPr/>
        </p:nvSpPr>
        <p:spPr>
          <a:xfrm>
            <a:off x="396835" y="7702868"/>
            <a:ext cx="2098238"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Cooking Process (Training Strategy):</a:t>
            </a:r>
            <a:endParaRPr lang="en-US" sz="950" dirty="0"/>
          </a:p>
        </p:txBody>
      </p:sp>
      <p:sp>
        <p:nvSpPr>
          <p:cNvPr id="14" name="Shape 11"/>
          <p:cNvSpPr/>
          <p:nvPr/>
        </p:nvSpPr>
        <p:spPr>
          <a:xfrm>
            <a:off x="396835" y="8006715"/>
            <a:ext cx="4546044" cy="769025"/>
          </a:xfrm>
          <a:prstGeom prst="roundRect">
            <a:avLst>
              <a:gd name="adj" fmla="val 5420"/>
            </a:avLst>
          </a:prstGeom>
          <a:solidFill>
            <a:srgbClr val="CCE5FF"/>
          </a:solidFill>
          <a:ln w="7620">
            <a:solidFill>
              <a:srgbClr val="B2CBE5"/>
            </a:solidFill>
            <a:prstDash val="solid"/>
          </a:ln>
        </p:spPr>
      </p:sp>
      <p:sp>
        <p:nvSpPr>
          <p:cNvPr id="15" name="Shape 12"/>
          <p:cNvSpPr/>
          <p:nvPr/>
        </p:nvSpPr>
        <p:spPr>
          <a:xfrm>
            <a:off x="503634" y="8113514"/>
            <a:ext cx="297656" cy="297656"/>
          </a:xfrm>
          <a:prstGeom prst="roundRect">
            <a:avLst>
              <a:gd name="adj" fmla="val 30716954"/>
            </a:avLst>
          </a:prstGeom>
          <a:solidFill>
            <a:srgbClr val="0079FA"/>
          </a:solidFill>
          <a:ln/>
        </p:spPr>
      </p:sp>
      <p:pic>
        <p:nvPicPr>
          <p:cNvPr id="16" name="Image 1" descr="preencoded.png">    </p:cNvPr>
          <p:cNvPicPr>
            <a:picLocks noChangeAspect="1"/>
          </p:cNvPicPr>
          <p:nvPr/>
        </p:nvPicPr>
        <p:blipFill>
          <a:blip r:embed="rId2"/>
          <a:stretch>
            <a:fillRect/>
          </a:stretch>
        </p:blipFill>
        <p:spPr>
          <a:xfrm>
            <a:off x="585430" y="8178641"/>
            <a:ext cx="133945" cy="167402"/>
          </a:xfrm>
          <a:prstGeom prst="rect">
            <a:avLst/>
          </a:prstGeom>
        </p:spPr>
      </p:pic>
      <p:sp>
        <p:nvSpPr>
          <p:cNvPr id="17" name="Text 13"/>
          <p:cNvSpPr/>
          <p:nvPr/>
        </p:nvSpPr>
        <p:spPr>
          <a:xfrm>
            <a:off x="503634" y="8510349"/>
            <a:ext cx="4332446"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Monitor temperature constantly (track training metrics)</a:t>
            </a:r>
            <a:endParaRPr lang="en-US" sz="750" dirty="0"/>
          </a:p>
        </p:txBody>
      </p:sp>
      <p:sp>
        <p:nvSpPr>
          <p:cNvPr id="18" name="Shape 14"/>
          <p:cNvSpPr/>
          <p:nvPr/>
        </p:nvSpPr>
        <p:spPr>
          <a:xfrm>
            <a:off x="5042059" y="8006715"/>
            <a:ext cx="4546163" cy="769025"/>
          </a:xfrm>
          <a:prstGeom prst="roundRect">
            <a:avLst>
              <a:gd name="adj" fmla="val 5420"/>
            </a:avLst>
          </a:prstGeom>
          <a:solidFill>
            <a:srgbClr val="CCE5FF"/>
          </a:solidFill>
          <a:ln w="7620">
            <a:solidFill>
              <a:srgbClr val="B2CBE5"/>
            </a:solidFill>
            <a:prstDash val="solid"/>
          </a:ln>
        </p:spPr>
      </p:sp>
      <p:sp>
        <p:nvSpPr>
          <p:cNvPr id="19" name="Shape 15"/>
          <p:cNvSpPr/>
          <p:nvPr/>
        </p:nvSpPr>
        <p:spPr>
          <a:xfrm>
            <a:off x="5148858" y="8113514"/>
            <a:ext cx="297656" cy="297656"/>
          </a:xfrm>
          <a:prstGeom prst="roundRect">
            <a:avLst>
              <a:gd name="adj" fmla="val 30716954"/>
            </a:avLst>
          </a:prstGeom>
          <a:solidFill>
            <a:srgbClr val="0079FA"/>
          </a:solidFill>
          <a:ln/>
        </p:spPr>
      </p:sp>
      <p:pic>
        <p:nvPicPr>
          <p:cNvPr id="20" name="Image 2" descr="preencoded.png">    </p:cNvPr>
          <p:cNvPicPr>
            <a:picLocks noChangeAspect="1"/>
          </p:cNvPicPr>
          <p:nvPr/>
        </p:nvPicPr>
        <p:blipFill>
          <a:blip r:embed="rId3"/>
          <a:stretch>
            <a:fillRect/>
          </a:stretch>
        </p:blipFill>
        <p:spPr>
          <a:xfrm>
            <a:off x="5230654" y="8178641"/>
            <a:ext cx="133945" cy="167402"/>
          </a:xfrm>
          <a:prstGeom prst="rect">
            <a:avLst/>
          </a:prstGeom>
        </p:spPr>
      </p:pic>
      <p:sp>
        <p:nvSpPr>
          <p:cNvPr id="21" name="Text 16"/>
          <p:cNvSpPr/>
          <p:nvPr/>
        </p:nvSpPr>
        <p:spPr>
          <a:xfrm>
            <a:off x="5148858" y="8510349"/>
            <a:ext cx="4332565"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Don't overcook (early stopping)</a:t>
            </a:r>
            <a:endParaRPr lang="en-US" sz="750" dirty="0"/>
          </a:p>
        </p:txBody>
      </p:sp>
      <p:sp>
        <p:nvSpPr>
          <p:cNvPr id="22" name="Shape 17"/>
          <p:cNvSpPr/>
          <p:nvPr/>
        </p:nvSpPr>
        <p:spPr>
          <a:xfrm>
            <a:off x="9687401" y="8006715"/>
            <a:ext cx="4546163" cy="769025"/>
          </a:xfrm>
          <a:prstGeom prst="roundRect">
            <a:avLst>
              <a:gd name="adj" fmla="val 5420"/>
            </a:avLst>
          </a:prstGeom>
          <a:solidFill>
            <a:srgbClr val="CCE5FF"/>
          </a:solidFill>
          <a:ln w="7620">
            <a:solidFill>
              <a:srgbClr val="B2CBE5"/>
            </a:solidFill>
            <a:prstDash val="solid"/>
          </a:ln>
        </p:spPr>
      </p:sp>
      <p:sp>
        <p:nvSpPr>
          <p:cNvPr id="23" name="Shape 18"/>
          <p:cNvSpPr/>
          <p:nvPr/>
        </p:nvSpPr>
        <p:spPr>
          <a:xfrm>
            <a:off x="9794200" y="8113514"/>
            <a:ext cx="297656" cy="297656"/>
          </a:xfrm>
          <a:prstGeom prst="roundRect">
            <a:avLst>
              <a:gd name="adj" fmla="val 30716954"/>
            </a:avLst>
          </a:prstGeom>
          <a:solidFill>
            <a:srgbClr val="0079FA"/>
          </a:solidFill>
          <a:ln/>
        </p:spPr>
      </p:sp>
      <p:pic>
        <p:nvPicPr>
          <p:cNvPr id="24" name="Image 3" descr="preencoded.png">    </p:cNvPr>
          <p:cNvPicPr>
            <a:picLocks noChangeAspect="1"/>
          </p:cNvPicPr>
          <p:nvPr/>
        </p:nvPicPr>
        <p:blipFill>
          <a:blip r:embed="rId4"/>
          <a:stretch>
            <a:fillRect/>
          </a:stretch>
        </p:blipFill>
        <p:spPr>
          <a:xfrm>
            <a:off x="9875996" y="8178641"/>
            <a:ext cx="133945" cy="167402"/>
          </a:xfrm>
          <a:prstGeom prst="rect">
            <a:avLst/>
          </a:prstGeom>
        </p:spPr>
      </p:pic>
      <p:sp>
        <p:nvSpPr>
          <p:cNvPr id="25" name="Text 19"/>
          <p:cNvSpPr/>
          <p:nvPr/>
        </p:nvSpPr>
        <p:spPr>
          <a:xfrm>
            <a:off x="9794200" y="8510349"/>
            <a:ext cx="4332565"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Season appropriately (regularization techniques)</a:t>
            </a:r>
            <a:endParaRPr lang="en-US" sz="750" dirty="0"/>
          </a:p>
        </p:txBody>
      </p:sp>
      <p:sp>
        <p:nvSpPr>
          <p:cNvPr id="26" name="Text 20"/>
          <p:cNvSpPr/>
          <p:nvPr/>
        </p:nvSpPr>
        <p:spPr>
          <a:xfrm>
            <a:off x="396835" y="8924568"/>
            <a:ext cx="1878687" cy="155019"/>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Customer Service (Deployment):</a:t>
            </a:r>
            <a:endParaRPr lang="en-US" sz="950" dirty="0"/>
          </a:p>
        </p:txBody>
      </p:sp>
      <p:sp>
        <p:nvSpPr>
          <p:cNvPr id="27" name="Text 21"/>
          <p:cNvSpPr/>
          <p:nvPr/>
        </p:nvSpPr>
        <p:spPr>
          <a:xfrm>
            <a:off x="396835" y="9228415"/>
            <a:ext cx="13836729"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Optimize for efficiency (model compression)</a:t>
            </a:r>
            <a:endParaRPr lang="en-US" sz="750" dirty="0"/>
          </a:p>
        </p:txBody>
      </p:sp>
      <p:sp>
        <p:nvSpPr>
          <p:cNvPr id="28" name="Text 22"/>
          <p:cNvSpPr/>
          <p:nvPr/>
        </p:nvSpPr>
        <p:spPr>
          <a:xfrm>
            <a:off x="396835" y="9421654"/>
            <a:ext cx="13836729"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Test with real customers (A/B testing)</a:t>
            </a:r>
            <a:endParaRPr lang="en-US" sz="750" dirty="0"/>
          </a:p>
        </p:txBody>
      </p:sp>
      <p:sp>
        <p:nvSpPr>
          <p:cNvPr id="29" name="Text 23"/>
          <p:cNvSpPr/>
          <p:nvPr/>
        </p:nvSpPr>
        <p:spPr>
          <a:xfrm>
            <a:off x="396835" y="9614892"/>
            <a:ext cx="13836729"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Keep improving based on feedback (continuous monitoring)</a:t>
            </a:r>
            <a:endParaRPr lang="en-US" sz="750" dirty="0"/>
          </a:p>
        </p:txBody>
      </p:sp>
      <p:sp>
        <p:nvSpPr>
          <p:cNvPr id="30" name="Text 24"/>
          <p:cNvSpPr/>
          <p:nvPr/>
        </p:nvSpPr>
        <p:spPr>
          <a:xfrm>
            <a:off x="396835" y="9885045"/>
            <a:ext cx="13836729" cy="158591"/>
          </a:xfrm>
          <a:prstGeom prst="rect">
            <a:avLst/>
          </a:prstGeom>
          <a:noFill/>
          <a:ln/>
        </p:spPr>
        <p:txBody>
          <a:bodyPr wrap="none" lIns="0" tIns="0" rIns="0" bIns="0" rtlCol="0" anchor="t"/>
          <a:lstStyle/>
          <a:p>
            <a:pPr algn="l" indent="0" marL="0">
              <a:lnSpc>
                <a:spcPts val="1250"/>
              </a:lnSpc>
              <a:buNone/>
            </a:pPr>
            <a:r>
              <a:rPr lang="en-US" sz="750" b="1" dirty="0">
                <a:solidFill>
                  <a:srgbClr val="000000"/>
                </a:solidFill>
                <a:latin typeface="Nunito Sans" pitchFamily="34" charset="0"/>
                <a:ea typeface="Nunito Sans" pitchFamily="34" charset="-122"/>
                <a:cs typeface="Nunito Sans" pitchFamily="34" charset="-120"/>
              </a:rPr>
              <a:t>Success Metrics</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Happy customers (high accuracy) who return (good generalization)</a:t>
            </a:r>
            <a:endParaRPr lang="en-US" sz="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24101" y="291584"/>
            <a:ext cx="6835140" cy="331232"/>
          </a:xfrm>
          <a:prstGeom prst="rect">
            <a:avLst/>
          </a:prstGeom>
          <a:noFill/>
          <a:ln/>
        </p:spPr>
        <p:txBody>
          <a:bodyPr wrap="none" lIns="0" tIns="0" rIns="0" bIns="0" rtlCol="0" anchor="t"/>
          <a:lstStyle/>
          <a:p>
            <a:pPr algn="l" indent="0" marL="0">
              <a:lnSpc>
                <a:spcPts val="2600"/>
              </a:lnSpc>
              <a:buNone/>
            </a:pPr>
            <a:r>
              <a:rPr lang="en-US" sz="2050" b="1" dirty="0">
                <a:solidFill>
                  <a:srgbClr val="0066A1"/>
                </a:solidFill>
                <a:latin typeface="Nunito Sans Bold" pitchFamily="34" charset="0"/>
                <a:ea typeface="Nunito Sans Bold" pitchFamily="34" charset="-122"/>
                <a:cs typeface="Nunito Sans Bold" pitchFamily="34" charset="-120"/>
              </a:rPr>
              <a:t>CNN - Like the Human Eye and Brain Working Together</a:t>
            </a:r>
            <a:endParaRPr lang="en-US" sz="2050" dirty="0"/>
          </a:p>
        </p:txBody>
      </p:sp>
      <p:pic>
        <p:nvPicPr>
          <p:cNvPr id="3" name="Image 0" descr="preencoded.png">    </p:cNvPr>
          <p:cNvPicPr>
            <a:picLocks noChangeAspect="1"/>
          </p:cNvPicPr>
          <p:nvPr/>
        </p:nvPicPr>
        <p:blipFill>
          <a:blip r:embed="rId1"/>
          <a:stretch>
            <a:fillRect/>
          </a:stretch>
        </p:blipFill>
        <p:spPr>
          <a:xfrm>
            <a:off x="424101" y="900946"/>
            <a:ext cx="6761798" cy="6761798"/>
          </a:xfrm>
          <a:prstGeom prst="rect">
            <a:avLst/>
          </a:prstGeom>
        </p:spPr>
      </p:pic>
      <p:sp>
        <p:nvSpPr>
          <p:cNvPr id="4" name="Text 1"/>
          <p:cNvSpPr/>
          <p:nvPr/>
        </p:nvSpPr>
        <p:spPr>
          <a:xfrm>
            <a:off x="424101" y="7781925"/>
            <a:ext cx="6761798" cy="169664"/>
          </a:xfrm>
          <a:prstGeom prst="rect">
            <a:avLst/>
          </a:prstGeom>
          <a:noFill/>
          <a:ln/>
        </p:spPr>
        <p:txBody>
          <a:bodyPr wrap="none" lIns="0" tIns="0" rIns="0" bIns="0" rtlCol="0" anchor="t"/>
          <a:lstStyle/>
          <a:p>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CNNs mimic our visual processing system, building understanding from simple features to complex objects.</a:t>
            </a:r>
            <a:endParaRPr lang="en-US" sz="800" dirty="0"/>
          </a:p>
        </p:txBody>
      </p:sp>
      <p:sp>
        <p:nvSpPr>
          <p:cNvPr id="5" name="Text 2"/>
          <p:cNvSpPr/>
          <p:nvPr/>
        </p:nvSpPr>
        <p:spPr>
          <a:xfrm>
            <a:off x="7452122" y="887730"/>
            <a:ext cx="1445419" cy="165616"/>
          </a:xfrm>
          <a:prstGeom prst="rect">
            <a:avLst/>
          </a:prstGeom>
          <a:noFill/>
          <a:ln/>
        </p:spPr>
        <p:txBody>
          <a:bodyPr wrap="none" lIns="0" tIns="0" rIns="0" bIns="0" rtlCol="0" anchor="t"/>
          <a:lstStyle/>
          <a:p>
            <a:pPr algn="l" indent="0" marL="0">
              <a:lnSpc>
                <a:spcPts val="1300"/>
              </a:lnSpc>
              <a:buNone/>
            </a:pPr>
            <a:r>
              <a:rPr lang="en-US" sz="1000" b="1" dirty="0">
                <a:solidFill>
                  <a:srgbClr val="0066A1"/>
                </a:solidFill>
                <a:latin typeface="Nunito Sans Bold" pitchFamily="34" charset="0"/>
                <a:ea typeface="Nunito Sans Bold" pitchFamily="34" charset="-122"/>
                <a:cs typeface="Nunito Sans Bold" pitchFamily="34" charset="-120"/>
              </a:rPr>
              <a:t>Human Vision Analogy:</a:t>
            </a:r>
            <a:endParaRPr lang="en-US" sz="1000" dirty="0"/>
          </a:p>
        </p:txBody>
      </p:sp>
      <p:sp>
        <p:nvSpPr>
          <p:cNvPr id="6" name="Text 3"/>
          <p:cNvSpPr/>
          <p:nvPr/>
        </p:nvSpPr>
        <p:spPr>
          <a:xfrm>
            <a:off x="7452122" y="1159312"/>
            <a:ext cx="6761798" cy="169664"/>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0000"/>
                </a:solidFill>
                <a:latin typeface="Nunito Sans" pitchFamily="34" charset="0"/>
                <a:ea typeface="Nunito Sans" pitchFamily="34" charset="-122"/>
                <a:cs typeface="Nunito Sans" pitchFamily="34" charset="-120"/>
              </a:rPr>
              <a:t>Your eye doesn't see everything at once—it focuses on small areas</a:t>
            </a:r>
            <a:endParaRPr lang="en-US" sz="800" dirty="0"/>
          </a:p>
        </p:txBody>
      </p:sp>
      <p:sp>
        <p:nvSpPr>
          <p:cNvPr id="7" name="Text 4"/>
          <p:cNvSpPr/>
          <p:nvPr/>
        </p:nvSpPr>
        <p:spPr>
          <a:xfrm>
            <a:off x="7452122" y="1366004"/>
            <a:ext cx="6761798" cy="169664"/>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0000"/>
                </a:solidFill>
                <a:latin typeface="Nunito Sans" pitchFamily="34" charset="0"/>
                <a:ea typeface="Nunito Sans" pitchFamily="34" charset="-122"/>
                <a:cs typeface="Nunito Sans" pitchFamily="34" charset="-120"/>
              </a:rPr>
              <a:t>Brain builds understanding gradually: edges → shapes → objects → meaning</a:t>
            </a:r>
            <a:endParaRPr lang="en-US" sz="800" dirty="0"/>
          </a:p>
        </p:txBody>
      </p:sp>
      <p:sp>
        <p:nvSpPr>
          <p:cNvPr id="8" name="Text 5"/>
          <p:cNvSpPr/>
          <p:nvPr/>
        </p:nvSpPr>
        <p:spPr>
          <a:xfrm>
            <a:off x="7452122" y="1572697"/>
            <a:ext cx="6761798" cy="169664"/>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0000"/>
                </a:solidFill>
                <a:latin typeface="Nunito Sans" pitchFamily="34" charset="0"/>
                <a:ea typeface="Nunito Sans" pitchFamily="34" charset="-122"/>
                <a:cs typeface="Nunito Sans" pitchFamily="34" charset="-120"/>
              </a:rPr>
              <a:t>Example: Looking at a face—first see edges, then nose/eyes, then recognize person</a:t>
            </a:r>
            <a:endParaRPr lang="en-US" sz="800" dirty="0"/>
          </a:p>
        </p:txBody>
      </p:sp>
      <p:sp>
        <p:nvSpPr>
          <p:cNvPr id="9" name="Text 6"/>
          <p:cNvSpPr/>
          <p:nvPr/>
        </p:nvSpPr>
        <p:spPr>
          <a:xfrm>
            <a:off x="7452122" y="1848326"/>
            <a:ext cx="1337905" cy="165616"/>
          </a:xfrm>
          <a:prstGeom prst="rect">
            <a:avLst/>
          </a:prstGeom>
          <a:noFill/>
          <a:ln/>
        </p:spPr>
        <p:txBody>
          <a:bodyPr wrap="none" lIns="0" tIns="0" rIns="0" bIns="0" rtlCol="0" anchor="t"/>
          <a:lstStyle/>
          <a:p>
            <a:pPr algn="l" indent="0" marL="0">
              <a:lnSpc>
                <a:spcPts val="1300"/>
              </a:lnSpc>
              <a:buNone/>
            </a:pPr>
            <a:r>
              <a:rPr lang="en-US" sz="1000" b="1" dirty="0">
                <a:solidFill>
                  <a:srgbClr val="0066A1"/>
                </a:solidFill>
                <a:latin typeface="Nunito Sans Bold" pitchFamily="34" charset="0"/>
                <a:ea typeface="Nunito Sans Bold" pitchFamily="34" charset="-122"/>
                <a:cs typeface="Nunito Sans Bold" pitchFamily="34" charset="-120"/>
              </a:rPr>
              <a:t>CNN Works Similarly:</a:t>
            </a:r>
            <a:endParaRPr lang="en-US" sz="1000" dirty="0"/>
          </a:p>
        </p:txBody>
      </p:sp>
      <p:sp>
        <p:nvSpPr>
          <p:cNvPr id="10" name="Text 7"/>
          <p:cNvSpPr/>
          <p:nvPr/>
        </p:nvSpPr>
        <p:spPr>
          <a:xfrm>
            <a:off x="7452122" y="2119908"/>
            <a:ext cx="6761798" cy="169664"/>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79FA"/>
                </a:solidFill>
                <a:latin typeface="Nunito Sans" pitchFamily="34" charset="0"/>
                <a:ea typeface="Nunito Sans" pitchFamily="34" charset="-122"/>
                <a:cs typeface="Nunito Sans" pitchFamily="34" charset="-120"/>
              </a:rPr>
              <a:t>Local focus</a:t>
            </a:r>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 Each "digital eye" (filter) looks at small image patches</a:t>
            </a:r>
            <a:endParaRPr lang="en-US" sz="800" dirty="0"/>
          </a:p>
        </p:txBody>
      </p:sp>
      <p:sp>
        <p:nvSpPr>
          <p:cNvPr id="11" name="Text 8"/>
          <p:cNvSpPr/>
          <p:nvPr/>
        </p:nvSpPr>
        <p:spPr>
          <a:xfrm>
            <a:off x="7452122" y="2326600"/>
            <a:ext cx="6761798" cy="169664"/>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79FA"/>
                </a:solidFill>
                <a:latin typeface="Nunito Sans" pitchFamily="34" charset="0"/>
                <a:ea typeface="Nunito Sans" pitchFamily="34" charset="-122"/>
                <a:cs typeface="Nunito Sans" pitchFamily="34" charset="-120"/>
              </a:rPr>
              <a:t>Hierarchical building</a:t>
            </a:r>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 Simple features combine into complex ones</a:t>
            </a:r>
            <a:endParaRPr lang="en-US" sz="800" dirty="0"/>
          </a:p>
        </p:txBody>
      </p:sp>
      <p:sp>
        <p:nvSpPr>
          <p:cNvPr id="12" name="Text 9"/>
          <p:cNvSpPr/>
          <p:nvPr/>
        </p:nvSpPr>
        <p:spPr>
          <a:xfrm>
            <a:off x="7452122" y="2533293"/>
            <a:ext cx="6761798" cy="169664"/>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0079FA"/>
                </a:solidFill>
                <a:latin typeface="Nunito Sans" pitchFamily="34" charset="0"/>
                <a:ea typeface="Nunito Sans" pitchFamily="34" charset="-122"/>
                <a:cs typeface="Nunito Sans" pitchFamily="34" charset="-120"/>
              </a:rPr>
              <a:t>Pattern recognition</a:t>
            </a:r>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 Learns to identify objects like humans do</a:t>
            </a:r>
            <a:endParaRPr lang="en-US" sz="800" dirty="0"/>
          </a:p>
        </p:txBody>
      </p:sp>
      <p:sp>
        <p:nvSpPr>
          <p:cNvPr id="13" name="Text 10"/>
          <p:cNvSpPr/>
          <p:nvPr/>
        </p:nvSpPr>
        <p:spPr>
          <a:xfrm>
            <a:off x="424101" y="8205907"/>
            <a:ext cx="2759273" cy="165616"/>
          </a:xfrm>
          <a:prstGeom prst="rect">
            <a:avLst/>
          </a:prstGeom>
          <a:noFill/>
          <a:ln/>
        </p:spPr>
        <p:txBody>
          <a:bodyPr wrap="none" lIns="0" tIns="0" rIns="0" bIns="0" rtlCol="0" anchor="t"/>
          <a:lstStyle/>
          <a:p>
            <a:pPr algn="l" indent="0" marL="0">
              <a:lnSpc>
                <a:spcPts val="1300"/>
              </a:lnSpc>
              <a:buNone/>
            </a:pPr>
            <a:r>
              <a:rPr lang="en-US" sz="1000" b="1" dirty="0">
                <a:solidFill>
                  <a:srgbClr val="0066A1"/>
                </a:solidFill>
                <a:latin typeface="Nunito Sans Bold" pitchFamily="34" charset="0"/>
                <a:ea typeface="Nunito Sans Bold" pitchFamily="34" charset="-122"/>
                <a:cs typeface="Nunito Sans Bold" pitchFamily="34" charset="-120"/>
              </a:rPr>
              <a:t>Real-World CNN Applications You Use Daily:</a:t>
            </a:r>
            <a:endParaRPr lang="en-US" sz="1000" dirty="0"/>
          </a:p>
        </p:txBody>
      </p:sp>
      <p:sp>
        <p:nvSpPr>
          <p:cNvPr id="14" name="Shape 11"/>
          <p:cNvSpPr/>
          <p:nvPr/>
        </p:nvSpPr>
        <p:spPr>
          <a:xfrm>
            <a:off x="424101" y="8530471"/>
            <a:ext cx="6838117" cy="641271"/>
          </a:xfrm>
          <a:prstGeom prst="roundRect">
            <a:avLst>
              <a:gd name="adj" fmla="val 6945"/>
            </a:avLst>
          </a:prstGeom>
          <a:solidFill>
            <a:srgbClr val="FFFFFF"/>
          </a:solidFill>
          <a:ln w="15240">
            <a:solidFill>
              <a:srgbClr val="B2CBE5"/>
            </a:solidFill>
            <a:prstDash val="solid"/>
          </a:ln>
        </p:spPr>
      </p:sp>
      <p:sp>
        <p:nvSpPr>
          <p:cNvPr id="15" name="Text 12"/>
          <p:cNvSpPr/>
          <p:nvPr/>
        </p:nvSpPr>
        <p:spPr>
          <a:xfrm>
            <a:off x="545306" y="8651677"/>
            <a:ext cx="1325404" cy="165616"/>
          </a:xfrm>
          <a:prstGeom prst="rect">
            <a:avLst/>
          </a:prstGeom>
          <a:noFill/>
          <a:ln/>
        </p:spPr>
        <p:txBody>
          <a:bodyPr wrap="none" lIns="0" tIns="0" rIns="0" bIns="0" rtlCol="0" anchor="t"/>
          <a:lstStyle/>
          <a:p>
            <a:pPr algn="l" indent="0" marL="0">
              <a:lnSpc>
                <a:spcPts val="1300"/>
              </a:lnSpc>
              <a:buNone/>
            </a:pPr>
            <a:r>
              <a:rPr lang="en-US" sz="1000" b="1" dirty="0">
                <a:solidFill>
                  <a:srgbClr val="000000"/>
                </a:solidFill>
                <a:latin typeface="Nunito Sans Bold" pitchFamily="34" charset="0"/>
                <a:ea typeface="Nunito Sans Bold" pitchFamily="34" charset="-122"/>
                <a:cs typeface="Nunito Sans Bold" pitchFamily="34" charset="-120"/>
              </a:rPr>
              <a:t>Photo apps</a:t>
            </a:r>
            <a:endParaRPr lang="en-US" sz="1000" dirty="0"/>
          </a:p>
        </p:txBody>
      </p:sp>
      <p:sp>
        <p:nvSpPr>
          <p:cNvPr id="16" name="Text 13"/>
          <p:cNvSpPr/>
          <p:nvPr/>
        </p:nvSpPr>
        <p:spPr>
          <a:xfrm>
            <a:off x="545306" y="8880872"/>
            <a:ext cx="6595705" cy="169664"/>
          </a:xfrm>
          <a:prstGeom prst="rect">
            <a:avLst/>
          </a:prstGeom>
          <a:noFill/>
          <a:ln/>
        </p:spPr>
        <p:txBody>
          <a:bodyPr wrap="none" lIns="0" tIns="0" rIns="0" bIns="0" rtlCol="0" anchor="t"/>
          <a:lstStyle/>
          <a:p>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Auto-tagging friends in pictures</a:t>
            </a:r>
            <a:endParaRPr lang="en-US" sz="800" dirty="0"/>
          </a:p>
        </p:txBody>
      </p:sp>
      <p:sp>
        <p:nvSpPr>
          <p:cNvPr id="17" name="Shape 14"/>
          <p:cNvSpPr/>
          <p:nvPr/>
        </p:nvSpPr>
        <p:spPr>
          <a:xfrm>
            <a:off x="7368183" y="8530471"/>
            <a:ext cx="6838117" cy="641271"/>
          </a:xfrm>
          <a:prstGeom prst="roundRect">
            <a:avLst>
              <a:gd name="adj" fmla="val 6945"/>
            </a:avLst>
          </a:prstGeom>
          <a:solidFill>
            <a:srgbClr val="FFFFFF"/>
          </a:solidFill>
          <a:ln w="15240">
            <a:solidFill>
              <a:srgbClr val="B2CBE5"/>
            </a:solidFill>
            <a:prstDash val="solid"/>
          </a:ln>
        </p:spPr>
      </p:sp>
      <p:sp>
        <p:nvSpPr>
          <p:cNvPr id="18" name="Text 15"/>
          <p:cNvSpPr/>
          <p:nvPr/>
        </p:nvSpPr>
        <p:spPr>
          <a:xfrm>
            <a:off x="7489388" y="8651677"/>
            <a:ext cx="1325404" cy="165616"/>
          </a:xfrm>
          <a:prstGeom prst="rect">
            <a:avLst/>
          </a:prstGeom>
          <a:noFill/>
          <a:ln/>
        </p:spPr>
        <p:txBody>
          <a:bodyPr wrap="none" lIns="0" tIns="0" rIns="0" bIns="0" rtlCol="0" anchor="t"/>
          <a:lstStyle/>
          <a:p>
            <a:pPr algn="l" indent="0" marL="0">
              <a:lnSpc>
                <a:spcPts val="1300"/>
              </a:lnSpc>
              <a:buNone/>
            </a:pPr>
            <a:r>
              <a:rPr lang="en-US" sz="1000" b="1" dirty="0">
                <a:solidFill>
                  <a:srgbClr val="000000"/>
                </a:solidFill>
                <a:latin typeface="Nunito Sans Bold" pitchFamily="34" charset="0"/>
                <a:ea typeface="Nunito Sans Bold" pitchFamily="34" charset="-122"/>
                <a:cs typeface="Nunito Sans Bold" pitchFamily="34" charset="-120"/>
              </a:rPr>
              <a:t>Medical apps</a:t>
            </a:r>
            <a:endParaRPr lang="en-US" sz="1000" dirty="0"/>
          </a:p>
        </p:txBody>
      </p:sp>
      <p:sp>
        <p:nvSpPr>
          <p:cNvPr id="19" name="Text 16"/>
          <p:cNvSpPr/>
          <p:nvPr/>
        </p:nvSpPr>
        <p:spPr>
          <a:xfrm>
            <a:off x="7489388" y="8880872"/>
            <a:ext cx="6595705" cy="169664"/>
          </a:xfrm>
          <a:prstGeom prst="rect">
            <a:avLst/>
          </a:prstGeom>
          <a:noFill/>
          <a:ln/>
        </p:spPr>
        <p:txBody>
          <a:bodyPr wrap="none" lIns="0" tIns="0" rIns="0" bIns="0" rtlCol="0" anchor="t"/>
          <a:lstStyle/>
          <a:p>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Skin cancer detection from phone photos</a:t>
            </a:r>
            <a:endParaRPr lang="en-US" sz="800" dirty="0"/>
          </a:p>
        </p:txBody>
      </p:sp>
      <p:sp>
        <p:nvSpPr>
          <p:cNvPr id="20" name="Shape 17"/>
          <p:cNvSpPr/>
          <p:nvPr/>
        </p:nvSpPr>
        <p:spPr>
          <a:xfrm>
            <a:off x="424101" y="9277707"/>
            <a:ext cx="6838117" cy="641271"/>
          </a:xfrm>
          <a:prstGeom prst="roundRect">
            <a:avLst>
              <a:gd name="adj" fmla="val 6945"/>
            </a:avLst>
          </a:prstGeom>
          <a:solidFill>
            <a:srgbClr val="FFFFFF"/>
          </a:solidFill>
          <a:ln w="15240">
            <a:solidFill>
              <a:srgbClr val="B2CBE5"/>
            </a:solidFill>
            <a:prstDash val="solid"/>
          </a:ln>
        </p:spPr>
      </p:sp>
      <p:sp>
        <p:nvSpPr>
          <p:cNvPr id="21" name="Text 18"/>
          <p:cNvSpPr/>
          <p:nvPr/>
        </p:nvSpPr>
        <p:spPr>
          <a:xfrm>
            <a:off x="545306" y="9398913"/>
            <a:ext cx="1325404" cy="165616"/>
          </a:xfrm>
          <a:prstGeom prst="rect">
            <a:avLst/>
          </a:prstGeom>
          <a:noFill/>
          <a:ln/>
        </p:spPr>
        <p:txBody>
          <a:bodyPr wrap="none" lIns="0" tIns="0" rIns="0" bIns="0" rtlCol="0" anchor="t"/>
          <a:lstStyle/>
          <a:p>
            <a:pPr algn="l" indent="0" marL="0">
              <a:lnSpc>
                <a:spcPts val="1300"/>
              </a:lnSpc>
              <a:buNone/>
            </a:pPr>
            <a:r>
              <a:rPr lang="en-US" sz="1000" b="1" dirty="0">
                <a:solidFill>
                  <a:srgbClr val="000000"/>
                </a:solidFill>
                <a:latin typeface="Nunito Sans Bold" pitchFamily="34" charset="0"/>
                <a:ea typeface="Nunito Sans Bold" pitchFamily="34" charset="-122"/>
                <a:cs typeface="Nunito Sans Bold" pitchFamily="34" charset="-120"/>
              </a:rPr>
              <a:t>Security</a:t>
            </a:r>
            <a:endParaRPr lang="en-US" sz="1000" dirty="0"/>
          </a:p>
        </p:txBody>
      </p:sp>
      <p:sp>
        <p:nvSpPr>
          <p:cNvPr id="22" name="Text 19"/>
          <p:cNvSpPr/>
          <p:nvPr/>
        </p:nvSpPr>
        <p:spPr>
          <a:xfrm>
            <a:off x="545306" y="9628108"/>
            <a:ext cx="6595705" cy="169664"/>
          </a:xfrm>
          <a:prstGeom prst="rect">
            <a:avLst/>
          </a:prstGeom>
          <a:noFill/>
          <a:ln/>
        </p:spPr>
        <p:txBody>
          <a:bodyPr wrap="none" lIns="0" tIns="0" rIns="0" bIns="0" rtlCol="0" anchor="t"/>
          <a:lstStyle/>
          <a:p>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Facial recognition in airports</a:t>
            </a:r>
            <a:endParaRPr lang="en-US" sz="800" dirty="0"/>
          </a:p>
        </p:txBody>
      </p:sp>
      <p:sp>
        <p:nvSpPr>
          <p:cNvPr id="23" name="Shape 20"/>
          <p:cNvSpPr/>
          <p:nvPr/>
        </p:nvSpPr>
        <p:spPr>
          <a:xfrm>
            <a:off x="7368183" y="9277707"/>
            <a:ext cx="6838117" cy="641271"/>
          </a:xfrm>
          <a:prstGeom prst="roundRect">
            <a:avLst>
              <a:gd name="adj" fmla="val 6945"/>
            </a:avLst>
          </a:prstGeom>
          <a:solidFill>
            <a:srgbClr val="FFFFFF"/>
          </a:solidFill>
          <a:ln w="15240">
            <a:solidFill>
              <a:srgbClr val="B2CBE5"/>
            </a:solidFill>
            <a:prstDash val="solid"/>
          </a:ln>
        </p:spPr>
      </p:sp>
      <p:sp>
        <p:nvSpPr>
          <p:cNvPr id="24" name="Text 21"/>
          <p:cNvSpPr/>
          <p:nvPr/>
        </p:nvSpPr>
        <p:spPr>
          <a:xfrm>
            <a:off x="7489388" y="9398913"/>
            <a:ext cx="1325404" cy="165616"/>
          </a:xfrm>
          <a:prstGeom prst="rect">
            <a:avLst/>
          </a:prstGeom>
          <a:noFill/>
          <a:ln/>
        </p:spPr>
        <p:txBody>
          <a:bodyPr wrap="none" lIns="0" tIns="0" rIns="0" bIns="0" rtlCol="0" anchor="t"/>
          <a:lstStyle/>
          <a:p>
            <a:pPr algn="l" indent="0" marL="0">
              <a:lnSpc>
                <a:spcPts val="1300"/>
              </a:lnSpc>
              <a:buNone/>
            </a:pPr>
            <a:r>
              <a:rPr lang="en-US" sz="1000" b="1" dirty="0">
                <a:solidFill>
                  <a:srgbClr val="000000"/>
                </a:solidFill>
                <a:latin typeface="Nunito Sans Bold" pitchFamily="34" charset="0"/>
                <a:ea typeface="Nunito Sans Bold" pitchFamily="34" charset="-122"/>
                <a:cs typeface="Nunito Sans Bold" pitchFamily="34" charset="-120"/>
              </a:rPr>
              <a:t>Accessibility</a:t>
            </a:r>
            <a:endParaRPr lang="en-US" sz="1000" dirty="0"/>
          </a:p>
        </p:txBody>
      </p:sp>
      <p:sp>
        <p:nvSpPr>
          <p:cNvPr id="25" name="Text 22"/>
          <p:cNvSpPr/>
          <p:nvPr/>
        </p:nvSpPr>
        <p:spPr>
          <a:xfrm>
            <a:off x="7489388" y="9628108"/>
            <a:ext cx="6595705" cy="169664"/>
          </a:xfrm>
          <a:prstGeom prst="rect">
            <a:avLst/>
          </a:prstGeom>
          <a:noFill/>
          <a:ln/>
        </p:spPr>
        <p:txBody>
          <a:bodyPr wrap="none" lIns="0" tIns="0" rIns="0" bIns="0" rtlCol="0" anchor="t"/>
          <a:lstStyle/>
          <a:p>
            <a:pPr algn="l" indent="0" marL="0">
              <a:lnSpc>
                <a:spcPts val="1300"/>
              </a:lnSpc>
              <a:buNone/>
            </a:pPr>
            <a:r>
              <a:rPr lang="en-US" sz="800" dirty="0">
                <a:solidFill>
                  <a:srgbClr val="000000"/>
                </a:solidFill>
                <a:latin typeface="Nunito Sans" pitchFamily="34" charset="0"/>
                <a:ea typeface="Nunito Sans" pitchFamily="34" charset="-122"/>
                <a:cs typeface="Nunito Sans" pitchFamily="34" charset="-120"/>
              </a:rPr>
              <a:t>Automatic image descriptions for visually impaired</a:t>
            </a: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61499" y="610195"/>
            <a:ext cx="9037915" cy="438745"/>
          </a:xfrm>
          <a:prstGeom prst="rect">
            <a:avLst/>
          </a:prstGeom>
          <a:noFill/>
          <a:ln/>
        </p:spPr>
        <p:txBody>
          <a:bodyPr wrap="none" lIns="0" tIns="0" rIns="0" bIns="0" rtlCol="0" anchor="t"/>
          <a:lstStyle/>
          <a:p>
            <a:pPr algn="l" indent="0" marL="0">
              <a:lnSpc>
                <a:spcPts val="3450"/>
              </a:lnSpc>
              <a:buNone/>
            </a:pPr>
            <a:r>
              <a:rPr lang="en-US" sz="2750" b="1" dirty="0">
                <a:solidFill>
                  <a:srgbClr val="0066A1"/>
                </a:solidFill>
                <a:latin typeface="Nunito Sans Bold" pitchFamily="34" charset="0"/>
                <a:ea typeface="Nunito Sans Bold" pitchFamily="34" charset="-122"/>
                <a:cs typeface="Nunito Sans Bold" pitchFamily="34" charset="-120"/>
              </a:rPr>
              <a:t>CNN Evolution - Like Camera Technology Advancement</a:t>
            </a:r>
            <a:endParaRPr lang="en-US" sz="2750" dirty="0"/>
          </a:p>
        </p:txBody>
      </p:sp>
      <p:sp>
        <p:nvSpPr>
          <p:cNvPr id="3" name="Text 1"/>
          <p:cNvSpPr/>
          <p:nvPr/>
        </p:nvSpPr>
        <p:spPr>
          <a:xfrm>
            <a:off x="561499" y="1399818"/>
            <a:ext cx="2214205" cy="219313"/>
          </a:xfrm>
          <a:prstGeom prst="rect">
            <a:avLst/>
          </a:prstGeom>
          <a:noFill/>
          <a:ln/>
        </p:spPr>
        <p:txBody>
          <a:bodyPr wrap="none" lIns="0" tIns="0" rIns="0" bIns="0" rtlCol="0" anchor="t"/>
          <a:lstStyle/>
          <a:p>
            <a:pPr algn="l" indent="0" marL="0">
              <a:lnSpc>
                <a:spcPts val="1700"/>
              </a:lnSpc>
              <a:buNone/>
            </a:pPr>
            <a:r>
              <a:rPr lang="en-US" sz="1350" b="1" dirty="0">
                <a:solidFill>
                  <a:srgbClr val="0066A1"/>
                </a:solidFill>
                <a:latin typeface="Nunito Sans Bold" pitchFamily="34" charset="0"/>
                <a:ea typeface="Nunito Sans Bold" pitchFamily="34" charset="-122"/>
                <a:cs typeface="Nunito Sans Bold" pitchFamily="34" charset="-120"/>
              </a:rPr>
              <a:t>Camera Evolution Analogy:</a:t>
            </a:r>
            <a:endParaRPr lang="en-US" sz="1350" dirty="0"/>
          </a:p>
        </p:txBody>
      </p:sp>
      <p:pic>
        <p:nvPicPr>
          <p:cNvPr id="4" name="Image 0" descr="preencoded.png">    </p:cNvPr>
          <p:cNvPicPr>
            <a:picLocks noChangeAspect="1"/>
          </p:cNvPicPr>
          <p:nvPr/>
        </p:nvPicPr>
        <p:blipFill>
          <a:blip r:embed="rId1"/>
          <a:stretch>
            <a:fillRect/>
          </a:stretch>
        </p:blipFill>
        <p:spPr>
          <a:xfrm>
            <a:off x="561499" y="1777008"/>
            <a:ext cx="7967424" cy="561499"/>
          </a:xfrm>
          <a:prstGeom prst="rect">
            <a:avLst/>
          </a:prstGeom>
        </p:spPr>
      </p:pic>
      <p:sp>
        <p:nvSpPr>
          <p:cNvPr id="5" name="Text 2"/>
          <p:cNvSpPr/>
          <p:nvPr/>
        </p:nvSpPr>
        <p:spPr>
          <a:xfrm>
            <a:off x="701873" y="2478881"/>
            <a:ext cx="2431494" cy="219313"/>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Film cameras (Traditional ML)</a:t>
            </a:r>
            <a:endParaRPr lang="en-US" sz="1350" dirty="0"/>
          </a:p>
        </p:txBody>
      </p:sp>
      <p:sp>
        <p:nvSpPr>
          <p:cNvPr id="6" name="Text 3"/>
          <p:cNvSpPr/>
          <p:nvPr/>
        </p:nvSpPr>
        <p:spPr>
          <a:xfrm>
            <a:off x="701873" y="2838569"/>
            <a:ext cx="7686675" cy="224552"/>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Manual settings, limited shots</a:t>
            </a:r>
            <a:endParaRPr lang="en-US" sz="1100" dirty="0"/>
          </a:p>
        </p:txBody>
      </p:sp>
      <p:pic>
        <p:nvPicPr>
          <p:cNvPr id="7" name="Image 1" descr="preencoded.png">    </p:cNvPr>
          <p:cNvPicPr>
            <a:picLocks noChangeAspect="1"/>
          </p:cNvPicPr>
          <p:nvPr/>
        </p:nvPicPr>
        <p:blipFill>
          <a:blip r:embed="rId2"/>
          <a:stretch>
            <a:fillRect/>
          </a:stretch>
        </p:blipFill>
        <p:spPr>
          <a:xfrm>
            <a:off x="561499" y="3203496"/>
            <a:ext cx="7967424" cy="561499"/>
          </a:xfrm>
          <a:prstGeom prst="rect">
            <a:avLst/>
          </a:prstGeom>
        </p:spPr>
      </p:pic>
      <p:sp>
        <p:nvSpPr>
          <p:cNvPr id="8" name="Text 4"/>
          <p:cNvSpPr/>
          <p:nvPr/>
        </p:nvSpPr>
        <p:spPr>
          <a:xfrm>
            <a:off x="701873" y="3905369"/>
            <a:ext cx="2582347" cy="219313"/>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Digital cameras (AlexNet 2012)</a:t>
            </a:r>
            <a:endParaRPr lang="en-US" sz="1350" dirty="0"/>
          </a:p>
        </p:txBody>
      </p:sp>
      <p:sp>
        <p:nvSpPr>
          <p:cNvPr id="9" name="Text 5"/>
          <p:cNvSpPr/>
          <p:nvPr/>
        </p:nvSpPr>
        <p:spPr>
          <a:xfrm>
            <a:off x="701873" y="4265057"/>
            <a:ext cx="7686675" cy="224552"/>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Automatic features, but basic</a:t>
            </a:r>
            <a:endParaRPr lang="en-US" sz="1100" dirty="0"/>
          </a:p>
        </p:txBody>
      </p:sp>
      <p:pic>
        <p:nvPicPr>
          <p:cNvPr id="10" name="Image 2" descr="preencoded.png">    </p:cNvPr>
          <p:cNvPicPr>
            <a:picLocks noChangeAspect="1"/>
          </p:cNvPicPr>
          <p:nvPr/>
        </p:nvPicPr>
        <p:blipFill>
          <a:blip r:embed="rId3"/>
          <a:stretch>
            <a:fillRect/>
          </a:stretch>
        </p:blipFill>
        <p:spPr>
          <a:xfrm>
            <a:off x="561499" y="4629983"/>
            <a:ext cx="7967424" cy="561499"/>
          </a:xfrm>
          <a:prstGeom prst="rect">
            <a:avLst/>
          </a:prstGeom>
        </p:spPr>
      </p:pic>
      <p:sp>
        <p:nvSpPr>
          <p:cNvPr id="11" name="Text 6"/>
          <p:cNvSpPr/>
          <p:nvPr/>
        </p:nvSpPr>
        <p:spPr>
          <a:xfrm>
            <a:off x="701873" y="5331857"/>
            <a:ext cx="3043952" cy="219313"/>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Smartphone cameras (Modern CNNs)</a:t>
            </a:r>
            <a:endParaRPr lang="en-US" sz="1350" dirty="0"/>
          </a:p>
        </p:txBody>
      </p:sp>
      <p:sp>
        <p:nvSpPr>
          <p:cNvPr id="12" name="Text 7"/>
          <p:cNvSpPr/>
          <p:nvPr/>
        </p:nvSpPr>
        <p:spPr>
          <a:xfrm>
            <a:off x="701873" y="5691545"/>
            <a:ext cx="7686675" cy="224552"/>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AI-powered, professional quality</a:t>
            </a:r>
            <a:endParaRPr lang="en-US" sz="1100" dirty="0"/>
          </a:p>
        </p:txBody>
      </p:sp>
      <p:sp>
        <p:nvSpPr>
          <p:cNvPr id="13" name="Text 8"/>
          <p:cNvSpPr/>
          <p:nvPr/>
        </p:nvSpPr>
        <p:spPr>
          <a:xfrm>
            <a:off x="561499" y="6214348"/>
            <a:ext cx="1832134" cy="219313"/>
          </a:xfrm>
          <a:prstGeom prst="rect">
            <a:avLst/>
          </a:prstGeom>
          <a:noFill/>
          <a:ln/>
        </p:spPr>
        <p:txBody>
          <a:bodyPr wrap="none" lIns="0" tIns="0" rIns="0" bIns="0" rtlCol="0" anchor="t"/>
          <a:lstStyle/>
          <a:p>
            <a:pPr algn="l" indent="0" marL="0">
              <a:lnSpc>
                <a:spcPts val="1700"/>
              </a:lnSpc>
              <a:buNone/>
            </a:pPr>
            <a:r>
              <a:rPr lang="en-US" sz="1350" b="1" dirty="0">
                <a:solidFill>
                  <a:srgbClr val="0066A1"/>
                </a:solidFill>
                <a:latin typeface="Nunito Sans Bold" pitchFamily="34" charset="0"/>
                <a:ea typeface="Nunito Sans Bold" pitchFamily="34" charset="-122"/>
                <a:cs typeface="Nunito Sans Bold" pitchFamily="34" charset="-120"/>
              </a:rPr>
              <a:t>The Breakthrough Era:</a:t>
            </a:r>
            <a:endParaRPr lang="en-US" sz="1350" dirty="0"/>
          </a:p>
        </p:txBody>
      </p:sp>
      <p:sp>
        <p:nvSpPr>
          <p:cNvPr id="14" name="Text 9"/>
          <p:cNvSpPr/>
          <p:nvPr/>
        </p:nvSpPr>
        <p:spPr>
          <a:xfrm>
            <a:off x="561499" y="6574036"/>
            <a:ext cx="7967424" cy="22455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000000"/>
                </a:solidFill>
                <a:latin typeface="Nunito Sans" pitchFamily="34" charset="0"/>
                <a:ea typeface="Nunito Sans" pitchFamily="34" charset="-122"/>
                <a:cs typeface="Nunito Sans" pitchFamily="34" charset="-120"/>
              </a:rPr>
              <a:t>AlexNet (2012)</a:t>
            </a:r>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 Like first iPhone camera—revolutionary but basic. Made computer vision accessible to everyone.</a:t>
            </a:r>
            <a:endParaRPr lang="en-US" sz="1100" dirty="0"/>
          </a:p>
        </p:txBody>
      </p:sp>
      <p:sp>
        <p:nvSpPr>
          <p:cNvPr id="15" name="Text 10"/>
          <p:cNvSpPr/>
          <p:nvPr/>
        </p:nvSpPr>
        <p:spPr>
          <a:xfrm>
            <a:off x="561499" y="6847642"/>
            <a:ext cx="7967424" cy="449104"/>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000000"/>
                </a:solidFill>
                <a:latin typeface="Nunito Sans" pitchFamily="34" charset="0"/>
                <a:ea typeface="Nunito Sans" pitchFamily="34" charset="-122"/>
                <a:cs typeface="Nunito Sans" pitchFamily="34" charset="-120"/>
              </a:rPr>
              <a:t>VGGNet (2014)</a:t>
            </a:r>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 Like professional DSLR—more "lenses" (layers) for better quality. Could recognize hundreds of object types.</a:t>
            </a:r>
            <a:endParaRPr lang="en-US" sz="1100" dirty="0"/>
          </a:p>
        </p:txBody>
      </p:sp>
      <p:sp>
        <p:nvSpPr>
          <p:cNvPr id="16" name="Text 11"/>
          <p:cNvSpPr/>
          <p:nvPr/>
        </p:nvSpPr>
        <p:spPr>
          <a:xfrm>
            <a:off x="561499" y="7345799"/>
            <a:ext cx="7967424" cy="22455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000000"/>
                </a:solidFill>
                <a:latin typeface="Nunito Sans" pitchFamily="34" charset="0"/>
                <a:ea typeface="Nunito Sans" pitchFamily="34" charset="-122"/>
                <a:cs typeface="Nunito Sans" pitchFamily="34" charset="-120"/>
              </a:rPr>
              <a:t>ResNet (2015)</a:t>
            </a:r>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 Like modern AI camera—incredibly deep understanding. Better than human accuracy in many vision tasks.</a:t>
            </a:r>
            <a:endParaRPr lang="en-US" sz="1100" dirty="0"/>
          </a:p>
        </p:txBody>
      </p:sp>
      <p:pic>
        <p:nvPicPr>
          <p:cNvPr id="17" name="Image 3" descr="preencoded.png">    </p:cNvPr>
          <p:cNvPicPr>
            <a:picLocks noChangeAspect="1"/>
          </p:cNvPicPr>
          <p:nvPr/>
        </p:nvPicPr>
        <p:blipFill>
          <a:blip r:embed="rId4"/>
          <a:stretch>
            <a:fillRect/>
          </a:stretch>
        </p:blipFill>
        <p:spPr>
          <a:xfrm>
            <a:off x="8878967" y="1417320"/>
            <a:ext cx="5197435" cy="5197435"/>
          </a:xfrm>
          <a:prstGeom prst="rect">
            <a:avLst/>
          </a:prstGeom>
        </p:spPr>
      </p:pic>
      <p:sp>
        <p:nvSpPr>
          <p:cNvPr id="18" name="Text 12"/>
          <p:cNvSpPr/>
          <p:nvPr/>
        </p:nvSpPr>
        <p:spPr>
          <a:xfrm>
            <a:off x="8878967" y="6772632"/>
            <a:ext cx="5197435" cy="449104"/>
          </a:xfrm>
          <a:prstGeom prst="rect">
            <a:avLst/>
          </a:prstGeom>
          <a:noFill/>
          <a:ln/>
        </p:spPr>
        <p:txBody>
          <a:bodyPr wrap="squar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Just as cameras evolved from basic to sophisticated, CNN architectures have progressed dramatically in capability and performance.</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2318" y="310991"/>
            <a:ext cx="6649164" cy="353378"/>
          </a:xfrm>
          <a:prstGeom prst="rect">
            <a:avLst/>
          </a:prstGeom>
          <a:noFill/>
          <a:ln/>
        </p:spPr>
        <p:txBody>
          <a:bodyPr wrap="none" lIns="0" tIns="0" rIns="0" bIns="0" rtlCol="0" anchor="t"/>
          <a:lstStyle/>
          <a:p>
            <a:pPr algn="l" indent="0" marL="0">
              <a:lnSpc>
                <a:spcPts val="2750"/>
              </a:lnSpc>
              <a:buNone/>
            </a:pPr>
            <a:r>
              <a:rPr lang="en-US" sz="2200" b="1" dirty="0">
                <a:solidFill>
                  <a:srgbClr val="0066A1"/>
                </a:solidFill>
                <a:latin typeface="Nunito Sans Bold" pitchFamily="34" charset="0"/>
                <a:ea typeface="Nunito Sans Bold" pitchFamily="34" charset="-122"/>
                <a:cs typeface="Nunito Sans Bold" pitchFamily="34" charset="-120"/>
              </a:rPr>
              <a:t>Residual Networks - Like Memory Aids in Learning</a:t>
            </a:r>
            <a:endParaRPr lang="en-US" sz="2200" dirty="0"/>
          </a:p>
        </p:txBody>
      </p:sp>
      <p:pic>
        <p:nvPicPr>
          <p:cNvPr id="3" name="Image 0" descr="preencoded.png">    </p:cNvPr>
          <p:cNvPicPr>
            <a:picLocks noChangeAspect="1"/>
          </p:cNvPicPr>
          <p:nvPr/>
        </p:nvPicPr>
        <p:blipFill>
          <a:blip r:embed="rId1"/>
          <a:stretch>
            <a:fillRect/>
          </a:stretch>
        </p:blipFill>
        <p:spPr>
          <a:xfrm>
            <a:off x="452318" y="961073"/>
            <a:ext cx="6725007" cy="6725007"/>
          </a:xfrm>
          <a:prstGeom prst="rect">
            <a:avLst/>
          </a:prstGeom>
        </p:spPr>
      </p:pic>
      <p:sp>
        <p:nvSpPr>
          <p:cNvPr id="4" name="Text 1"/>
          <p:cNvSpPr/>
          <p:nvPr/>
        </p:nvSpPr>
        <p:spPr>
          <a:xfrm>
            <a:off x="452318" y="7813238"/>
            <a:ext cx="6725007" cy="361950"/>
          </a:xfrm>
          <a:prstGeom prst="rect">
            <a:avLst/>
          </a:prstGeom>
          <a:noFill/>
          <a:ln/>
        </p:spPr>
        <p:txBody>
          <a:bodyPr wrap="squar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ResNets solve the "forgetting problem" in deep networks, similar to how reference materials help us learn complex topics without forgetting the basics.</a:t>
            </a:r>
            <a:endParaRPr lang="en-US" sz="850" dirty="0"/>
          </a:p>
        </p:txBody>
      </p:sp>
      <p:sp>
        <p:nvSpPr>
          <p:cNvPr id="5" name="Text 2"/>
          <p:cNvSpPr/>
          <p:nvPr/>
        </p:nvSpPr>
        <p:spPr>
          <a:xfrm>
            <a:off x="7460694" y="946904"/>
            <a:ext cx="1998107" cy="176570"/>
          </a:xfrm>
          <a:prstGeom prst="rect">
            <a:avLst/>
          </a:prstGeom>
          <a:noFill/>
          <a:ln/>
        </p:spPr>
        <p:txBody>
          <a:bodyPr wrap="none" lIns="0" tIns="0" rIns="0" bIns="0" rtlCol="0" anchor="t"/>
          <a:lstStyle/>
          <a:p>
            <a:pPr algn="l" indent="0" marL="0">
              <a:lnSpc>
                <a:spcPts val="1350"/>
              </a:lnSpc>
              <a:buNone/>
            </a:pPr>
            <a:r>
              <a:rPr lang="en-US" sz="1100" b="1" dirty="0">
                <a:solidFill>
                  <a:srgbClr val="0066A1"/>
                </a:solidFill>
                <a:latin typeface="Nunito Sans Bold" pitchFamily="34" charset="0"/>
                <a:ea typeface="Nunito Sans Bold" pitchFamily="34" charset="-122"/>
                <a:cs typeface="Nunito Sans Bold" pitchFamily="34" charset="-120"/>
              </a:rPr>
              <a:t>Learning a Language Analogy:</a:t>
            </a:r>
            <a:endParaRPr lang="en-US" sz="1100" dirty="0"/>
          </a:p>
        </p:txBody>
      </p:sp>
      <p:sp>
        <p:nvSpPr>
          <p:cNvPr id="6" name="Text 3"/>
          <p:cNvSpPr/>
          <p:nvPr/>
        </p:nvSpPr>
        <p:spPr>
          <a:xfrm>
            <a:off x="7460694" y="1236464"/>
            <a:ext cx="6725007" cy="180975"/>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000000"/>
                </a:solidFill>
                <a:latin typeface="Nunito Sans" pitchFamily="34" charset="0"/>
                <a:ea typeface="Nunito Sans" pitchFamily="34" charset="-122"/>
                <a:cs typeface="Nunito Sans" pitchFamily="34" charset="-120"/>
              </a:rPr>
              <a:t>Problem</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Learning advanced concepts while forgetting basics</a:t>
            </a:r>
            <a:endParaRPr lang="en-US" sz="850" dirty="0"/>
          </a:p>
        </p:txBody>
      </p:sp>
      <p:sp>
        <p:nvSpPr>
          <p:cNvPr id="7" name="Text 4"/>
          <p:cNvSpPr/>
          <p:nvPr/>
        </p:nvSpPr>
        <p:spPr>
          <a:xfrm>
            <a:off x="7460694" y="1456968"/>
            <a:ext cx="6725007" cy="180975"/>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000000"/>
                </a:solidFill>
                <a:latin typeface="Nunito Sans" pitchFamily="34" charset="0"/>
                <a:ea typeface="Nunito Sans" pitchFamily="34" charset="-122"/>
                <a:cs typeface="Nunito Sans" pitchFamily="34" charset="-120"/>
              </a:rPr>
              <a:t>Example</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Learning complex grammar but forgetting simple words</a:t>
            </a:r>
            <a:endParaRPr lang="en-US" sz="850" dirty="0"/>
          </a:p>
        </p:txBody>
      </p:sp>
      <p:sp>
        <p:nvSpPr>
          <p:cNvPr id="8" name="Text 5"/>
          <p:cNvSpPr/>
          <p:nvPr/>
        </p:nvSpPr>
        <p:spPr>
          <a:xfrm>
            <a:off x="7460694" y="1677472"/>
            <a:ext cx="6725007" cy="180975"/>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000000"/>
                </a:solidFill>
                <a:latin typeface="Nunito Sans" pitchFamily="34" charset="0"/>
                <a:ea typeface="Nunito Sans" pitchFamily="34" charset="-122"/>
                <a:cs typeface="Nunito Sans" pitchFamily="34" charset="-120"/>
              </a:rPr>
              <a:t>Solution</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Keep referring back to fundamentals while learning advanced topics</a:t>
            </a:r>
            <a:endParaRPr lang="en-US" sz="850" dirty="0"/>
          </a:p>
        </p:txBody>
      </p:sp>
      <p:sp>
        <p:nvSpPr>
          <p:cNvPr id="9" name="Text 6"/>
          <p:cNvSpPr/>
          <p:nvPr/>
        </p:nvSpPr>
        <p:spPr>
          <a:xfrm>
            <a:off x="7460694" y="1971437"/>
            <a:ext cx="1782008" cy="176570"/>
          </a:xfrm>
          <a:prstGeom prst="rect">
            <a:avLst/>
          </a:prstGeom>
          <a:noFill/>
          <a:ln/>
        </p:spPr>
        <p:txBody>
          <a:bodyPr wrap="none" lIns="0" tIns="0" rIns="0" bIns="0" rtlCol="0" anchor="t"/>
          <a:lstStyle/>
          <a:p>
            <a:pPr algn="l" indent="0" marL="0">
              <a:lnSpc>
                <a:spcPts val="1350"/>
              </a:lnSpc>
              <a:buNone/>
            </a:pPr>
            <a:r>
              <a:rPr lang="en-US" sz="1100" b="1" dirty="0">
                <a:solidFill>
                  <a:srgbClr val="0066A1"/>
                </a:solidFill>
                <a:latin typeface="Nunito Sans Bold" pitchFamily="34" charset="0"/>
                <a:ea typeface="Nunito Sans Bold" pitchFamily="34" charset="-122"/>
                <a:cs typeface="Nunito Sans Bold" pitchFamily="34" charset="-120"/>
              </a:rPr>
              <a:t>ResNet's Skip Connections:</a:t>
            </a:r>
            <a:endParaRPr lang="en-US" sz="1100" dirty="0"/>
          </a:p>
        </p:txBody>
      </p:sp>
      <p:sp>
        <p:nvSpPr>
          <p:cNvPr id="10" name="Text 7"/>
          <p:cNvSpPr/>
          <p:nvPr/>
        </p:nvSpPr>
        <p:spPr>
          <a:xfrm>
            <a:off x="7460694" y="2260997"/>
            <a:ext cx="6725007" cy="180975"/>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Like keeping a cheat sheet of basics while learning advanced concepts</a:t>
            </a:r>
            <a:endParaRPr lang="en-US" sz="850" dirty="0"/>
          </a:p>
        </p:txBody>
      </p:sp>
      <p:sp>
        <p:nvSpPr>
          <p:cNvPr id="11" name="Shape 8"/>
          <p:cNvSpPr/>
          <p:nvPr/>
        </p:nvSpPr>
        <p:spPr>
          <a:xfrm>
            <a:off x="7460694" y="2569131"/>
            <a:ext cx="6725007" cy="762953"/>
          </a:xfrm>
          <a:prstGeom prst="roundRect">
            <a:avLst>
              <a:gd name="adj" fmla="val 6226"/>
            </a:avLst>
          </a:prstGeom>
          <a:solidFill>
            <a:srgbClr val="B6D6FC"/>
          </a:solidFill>
          <a:ln/>
        </p:spPr>
      </p:sp>
      <p:pic>
        <p:nvPicPr>
          <p:cNvPr id="12" name="Image 1" descr="preencoded.png">    </p:cNvPr>
          <p:cNvPicPr>
            <a:picLocks noChangeAspect="1"/>
          </p:cNvPicPr>
          <p:nvPr/>
        </p:nvPicPr>
        <p:blipFill>
          <a:blip r:embed="rId2"/>
          <a:stretch>
            <a:fillRect/>
          </a:stretch>
        </p:blipFill>
        <p:spPr>
          <a:xfrm>
            <a:off x="7573685" y="2733318"/>
            <a:ext cx="141327" cy="112990"/>
          </a:xfrm>
          <a:prstGeom prst="rect">
            <a:avLst/>
          </a:prstGeom>
        </p:spPr>
      </p:pic>
      <p:sp>
        <p:nvSpPr>
          <p:cNvPr id="13" name="Text 9"/>
          <p:cNvSpPr/>
          <p:nvPr/>
        </p:nvSpPr>
        <p:spPr>
          <a:xfrm>
            <a:off x="7828002" y="2710339"/>
            <a:ext cx="6244709" cy="180975"/>
          </a:xfrm>
          <a:prstGeom prst="rect">
            <a:avLst/>
          </a:prstGeom>
          <a:noFill/>
          <a:ln/>
        </p:spPr>
        <p:txBody>
          <a:bodyPr wrap="none" lIns="0" tIns="0" rIns="0" bIns="0" rtlCol="0" anchor="t"/>
          <a:lstStyle/>
          <a:p>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Mathematical representation</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Output = Basic_knowledge + New_learning</a:t>
            </a:r>
            <a:endParaRPr lang="en-US" sz="850" dirty="0"/>
          </a:p>
        </p:txBody>
      </p:sp>
      <p:sp>
        <p:nvSpPr>
          <p:cNvPr id="14" name="Text 10"/>
          <p:cNvSpPr/>
          <p:nvPr/>
        </p:nvSpPr>
        <p:spPr>
          <a:xfrm>
            <a:off x="7828002" y="2992993"/>
            <a:ext cx="6244709" cy="180975"/>
          </a:xfrm>
          <a:prstGeom prst="rect">
            <a:avLst/>
          </a:prstGeom>
          <a:noFill/>
          <a:ln/>
        </p:spPr>
        <p:txBody>
          <a:bodyPr wrap="none" lIns="0" tIns="0" rIns="0" bIns="0" rtlCol="0" anchor="t"/>
          <a:lstStyle/>
          <a:p>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In practice</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Output = x + F(x)</a:t>
            </a:r>
            <a:endParaRPr lang="en-US" sz="850" dirty="0"/>
          </a:p>
        </p:txBody>
      </p:sp>
      <p:sp>
        <p:nvSpPr>
          <p:cNvPr id="15" name="Text 11"/>
          <p:cNvSpPr/>
          <p:nvPr/>
        </p:nvSpPr>
        <p:spPr>
          <a:xfrm>
            <a:off x="452318" y="8446413"/>
            <a:ext cx="1472446" cy="176570"/>
          </a:xfrm>
          <a:prstGeom prst="rect">
            <a:avLst/>
          </a:prstGeom>
          <a:noFill/>
          <a:ln/>
        </p:spPr>
        <p:txBody>
          <a:bodyPr wrap="none" lIns="0" tIns="0" rIns="0" bIns="0" rtlCol="0" anchor="t"/>
          <a:lstStyle/>
          <a:p>
            <a:pPr algn="l" indent="0" marL="0">
              <a:lnSpc>
                <a:spcPts val="1350"/>
              </a:lnSpc>
              <a:buNone/>
            </a:pPr>
            <a:r>
              <a:rPr lang="en-US" sz="1100" b="1" dirty="0">
                <a:solidFill>
                  <a:srgbClr val="0066A1"/>
                </a:solidFill>
                <a:latin typeface="Nunito Sans Bold" pitchFamily="34" charset="0"/>
                <a:ea typeface="Nunito Sans Bold" pitchFamily="34" charset="-122"/>
                <a:cs typeface="Nunito Sans Bold" pitchFamily="34" charset="-120"/>
              </a:rPr>
              <a:t>Real-World Examples:</a:t>
            </a:r>
            <a:endParaRPr lang="en-US" sz="1100" dirty="0"/>
          </a:p>
        </p:txBody>
      </p:sp>
      <p:sp>
        <p:nvSpPr>
          <p:cNvPr id="16" name="Shape 12"/>
          <p:cNvSpPr/>
          <p:nvPr/>
        </p:nvSpPr>
        <p:spPr>
          <a:xfrm>
            <a:off x="452318" y="8792528"/>
            <a:ext cx="4499848" cy="666512"/>
          </a:xfrm>
          <a:prstGeom prst="roundRect">
            <a:avLst>
              <a:gd name="adj" fmla="val 7127"/>
            </a:avLst>
          </a:prstGeom>
          <a:solidFill>
            <a:srgbClr val="CCE5FF"/>
          </a:solidFill>
          <a:ln w="7620">
            <a:solidFill>
              <a:srgbClr val="B2CBE5"/>
            </a:solidFill>
            <a:prstDash val="solid"/>
          </a:ln>
        </p:spPr>
      </p:sp>
      <p:sp>
        <p:nvSpPr>
          <p:cNvPr id="17" name="Text 13"/>
          <p:cNvSpPr/>
          <p:nvPr/>
        </p:nvSpPr>
        <p:spPr>
          <a:xfrm>
            <a:off x="572929" y="8913138"/>
            <a:ext cx="1413629" cy="176570"/>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Medical diagnosis</a:t>
            </a:r>
            <a:endParaRPr lang="en-US" sz="1100" dirty="0"/>
          </a:p>
        </p:txBody>
      </p:sp>
      <p:sp>
        <p:nvSpPr>
          <p:cNvPr id="18" name="Text 14"/>
          <p:cNvSpPr/>
          <p:nvPr/>
        </p:nvSpPr>
        <p:spPr>
          <a:xfrm>
            <a:off x="572929" y="9157454"/>
            <a:ext cx="4258628" cy="180975"/>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Basic symptoms + Complex pattern recognition</a:t>
            </a:r>
            <a:endParaRPr lang="en-US" sz="850" dirty="0"/>
          </a:p>
        </p:txBody>
      </p:sp>
      <p:sp>
        <p:nvSpPr>
          <p:cNvPr id="19" name="Shape 15"/>
          <p:cNvSpPr/>
          <p:nvPr/>
        </p:nvSpPr>
        <p:spPr>
          <a:xfrm>
            <a:off x="5065157" y="8792528"/>
            <a:ext cx="4499967" cy="666512"/>
          </a:xfrm>
          <a:prstGeom prst="roundRect">
            <a:avLst>
              <a:gd name="adj" fmla="val 7127"/>
            </a:avLst>
          </a:prstGeom>
          <a:solidFill>
            <a:srgbClr val="CCE5FF"/>
          </a:solidFill>
          <a:ln w="7620">
            <a:solidFill>
              <a:srgbClr val="B2CBE5"/>
            </a:solidFill>
            <a:prstDash val="solid"/>
          </a:ln>
        </p:spPr>
      </p:sp>
      <p:sp>
        <p:nvSpPr>
          <p:cNvPr id="20" name="Text 16"/>
          <p:cNvSpPr/>
          <p:nvPr/>
        </p:nvSpPr>
        <p:spPr>
          <a:xfrm>
            <a:off x="5185767" y="8913138"/>
            <a:ext cx="1413629" cy="176570"/>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Financial analysis</a:t>
            </a:r>
            <a:endParaRPr lang="en-US" sz="1100" dirty="0"/>
          </a:p>
        </p:txBody>
      </p:sp>
      <p:sp>
        <p:nvSpPr>
          <p:cNvPr id="21" name="Text 17"/>
          <p:cNvSpPr/>
          <p:nvPr/>
        </p:nvSpPr>
        <p:spPr>
          <a:xfrm>
            <a:off x="5185767" y="9157454"/>
            <a:ext cx="4258747" cy="180975"/>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Fundamental indicators + Advanced market patterns</a:t>
            </a:r>
            <a:endParaRPr lang="en-US" sz="850" dirty="0"/>
          </a:p>
        </p:txBody>
      </p:sp>
      <p:sp>
        <p:nvSpPr>
          <p:cNvPr id="22" name="Shape 18"/>
          <p:cNvSpPr/>
          <p:nvPr/>
        </p:nvSpPr>
        <p:spPr>
          <a:xfrm>
            <a:off x="9678114" y="8792528"/>
            <a:ext cx="4499967" cy="666512"/>
          </a:xfrm>
          <a:prstGeom prst="roundRect">
            <a:avLst>
              <a:gd name="adj" fmla="val 7127"/>
            </a:avLst>
          </a:prstGeom>
          <a:solidFill>
            <a:srgbClr val="CCE5FF"/>
          </a:solidFill>
          <a:ln w="7620">
            <a:solidFill>
              <a:srgbClr val="B2CBE5"/>
            </a:solidFill>
            <a:prstDash val="solid"/>
          </a:ln>
        </p:spPr>
      </p:sp>
      <p:sp>
        <p:nvSpPr>
          <p:cNvPr id="23" name="Text 19"/>
          <p:cNvSpPr/>
          <p:nvPr/>
        </p:nvSpPr>
        <p:spPr>
          <a:xfrm>
            <a:off x="9798725" y="8913138"/>
            <a:ext cx="1413629" cy="176570"/>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Language translation</a:t>
            </a:r>
            <a:endParaRPr lang="en-US" sz="1100" dirty="0"/>
          </a:p>
        </p:txBody>
      </p:sp>
      <p:sp>
        <p:nvSpPr>
          <p:cNvPr id="24" name="Text 20"/>
          <p:cNvSpPr/>
          <p:nvPr/>
        </p:nvSpPr>
        <p:spPr>
          <a:xfrm>
            <a:off x="9798725" y="9157454"/>
            <a:ext cx="4258747" cy="180975"/>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Word meanings + Context understanding</a:t>
            </a:r>
            <a:endParaRPr lang="en-US" sz="850" dirty="0"/>
          </a:p>
        </p:txBody>
      </p:sp>
      <p:sp>
        <p:nvSpPr>
          <p:cNvPr id="25" name="Text 21"/>
          <p:cNvSpPr/>
          <p:nvPr/>
        </p:nvSpPr>
        <p:spPr>
          <a:xfrm>
            <a:off x="452318" y="9586198"/>
            <a:ext cx="13725763" cy="180975"/>
          </a:xfrm>
          <a:prstGeom prst="rect">
            <a:avLst/>
          </a:prstGeom>
          <a:noFill/>
          <a:ln/>
        </p:spPr>
        <p:txBody>
          <a:bodyPr wrap="none" lIns="0" tIns="0" rIns="0" bIns="0" rtlCol="0" anchor="t"/>
          <a:lstStyle/>
          <a:p>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Why It Works</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Never lose fundamental information while gaining complexity</a:t>
            </a:r>
            <a:endParaRPr lang="en-US" sz="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1403" y="666155"/>
            <a:ext cx="11254026" cy="587097"/>
          </a:xfrm>
          <a:prstGeom prst="rect">
            <a:avLst/>
          </a:prstGeom>
          <a:noFill/>
          <a:ln/>
        </p:spPr>
        <p:txBody>
          <a:bodyPr wrap="none" lIns="0" tIns="0" rIns="0" bIns="0" rtlCol="0" anchor="t"/>
          <a:lstStyle/>
          <a:p>
            <a:pPr algn="l" indent="0" marL="0">
              <a:lnSpc>
                <a:spcPts val="4600"/>
              </a:lnSpc>
              <a:buNone/>
            </a:pPr>
            <a:r>
              <a:rPr lang="en-US" sz="3650" b="1" dirty="0">
                <a:solidFill>
                  <a:srgbClr val="0066A1"/>
                </a:solidFill>
                <a:latin typeface="Nunito Sans Bold" pitchFamily="34" charset="0"/>
                <a:ea typeface="Nunito Sans Bold" pitchFamily="34" charset="-122"/>
                <a:cs typeface="Nunito Sans Bold" pitchFamily="34" charset="-120"/>
              </a:rPr>
              <a:t>CNN Architectures - Like Different Types of Experts</a:t>
            </a:r>
            <a:endParaRPr lang="en-US" sz="3650" dirty="0"/>
          </a:p>
        </p:txBody>
      </p:sp>
      <p:sp>
        <p:nvSpPr>
          <p:cNvPr id="3" name="Text 1"/>
          <p:cNvSpPr/>
          <p:nvPr/>
        </p:nvSpPr>
        <p:spPr>
          <a:xfrm>
            <a:off x="751403" y="1628894"/>
            <a:ext cx="13127593"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Just as we consult different medical specialists depending on our needs, we choose different CNN architectures based on our specific task requirements.</a:t>
            </a:r>
            <a:endParaRPr lang="en-US" sz="1450" dirty="0"/>
          </a:p>
        </p:txBody>
      </p:sp>
      <p:sp>
        <p:nvSpPr>
          <p:cNvPr id="4" name="Shape 2"/>
          <p:cNvSpPr/>
          <p:nvPr/>
        </p:nvSpPr>
        <p:spPr>
          <a:xfrm>
            <a:off x="751403" y="2140744"/>
            <a:ext cx="13127593" cy="3020854"/>
          </a:xfrm>
          <a:prstGeom prst="roundRect">
            <a:avLst>
              <a:gd name="adj" fmla="val 2612"/>
            </a:avLst>
          </a:prstGeom>
          <a:noFill/>
          <a:ln w="7620">
            <a:solidFill>
              <a:srgbClr val="000000">
                <a:alpha val="8000"/>
              </a:srgbClr>
            </a:solidFill>
            <a:prstDash val="solid"/>
          </a:ln>
        </p:spPr>
      </p:sp>
      <p:sp>
        <p:nvSpPr>
          <p:cNvPr id="5" name="Shape 3"/>
          <p:cNvSpPr/>
          <p:nvPr/>
        </p:nvSpPr>
        <p:spPr>
          <a:xfrm>
            <a:off x="759023" y="2148364"/>
            <a:ext cx="13112353" cy="541020"/>
          </a:xfrm>
          <a:prstGeom prst="rect">
            <a:avLst/>
          </a:prstGeom>
          <a:solidFill>
            <a:srgbClr val="FFFFFF">
              <a:alpha val="4000"/>
            </a:srgbClr>
          </a:solidFill>
          <a:ln/>
        </p:spPr>
      </p:sp>
      <p:sp>
        <p:nvSpPr>
          <p:cNvPr id="6" name="Text 4"/>
          <p:cNvSpPr/>
          <p:nvPr/>
        </p:nvSpPr>
        <p:spPr>
          <a:xfrm>
            <a:off x="947023" y="2268617"/>
            <a:ext cx="2898696" cy="300514"/>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Nunito Sans" pitchFamily="34" charset="0"/>
                <a:ea typeface="Nunito Sans" pitchFamily="34" charset="-122"/>
                <a:cs typeface="Nunito Sans" pitchFamily="34" charset="-120"/>
              </a:rPr>
              <a:t>Architecture</a:t>
            </a:r>
            <a:endParaRPr lang="en-US" sz="1450" dirty="0"/>
          </a:p>
        </p:txBody>
      </p:sp>
      <p:sp>
        <p:nvSpPr>
          <p:cNvPr id="7" name="Text 5"/>
          <p:cNvSpPr/>
          <p:nvPr/>
        </p:nvSpPr>
        <p:spPr>
          <a:xfrm>
            <a:off x="4228862" y="2268617"/>
            <a:ext cx="2894886" cy="300514"/>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Nunito Sans" pitchFamily="34" charset="0"/>
                <a:ea typeface="Nunito Sans" pitchFamily="34" charset="-122"/>
                <a:cs typeface="Nunito Sans" pitchFamily="34" charset="-120"/>
              </a:rPr>
              <a:t>Like a</a:t>
            </a:r>
            <a:endParaRPr lang="en-US" sz="1450" dirty="0"/>
          </a:p>
        </p:txBody>
      </p:sp>
      <p:sp>
        <p:nvSpPr>
          <p:cNvPr id="8" name="Text 6"/>
          <p:cNvSpPr/>
          <p:nvPr/>
        </p:nvSpPr>
        <p:spPr>
          <a:xfrm>
            <a:off x="7506891" y="2268617"/>
            <a:ext cx="2894886" cy="300514"/>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Nunito Sans" pitchFamily="34" charset="0"/>
                <a:ea typeface="Nunito Sans" pitchFamily="34" charset="-122"/>
                <a:cs typeface="Nunito Sans" pitchFamily="34" charset="-120"/>
              </a:rPr>
              <a:t>Specialty</a:t>
            </a:r>
            <a:endParaRPr lang="en-US" sz="1450" dirty="0"/>
          </a:p>
        </p:txBody>
      </p:sp>
      <p:sp>
        <p:nvSpPr>
          <p:cNvPr id="9" name="Text 7"/>
          <p:cNvSpPr/>
          <p:nvPr/>
        </p:nvSpPr>
        <p:spPr>
          <a:xfrm>
            <a:off x="10784919" y="2268617"/>
            <a:ext cx="2898696" cy="300514"/>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Nunito Sans" pitchFamily="34" charset="0"/>
                <a:ea typeface="Nunito Sans" pitchFamily="34" charset="-122"/>
                <a:cs typeface="Nunito Sans" pitchFamily="34" charset="-120"/>
              </a:rPr>
              <a:t>Real-World Use</a:t>
            </a:r>
            <a:endParaRPr lang="en-US" sz="1450" dirty="0"/>
          </a:p>
        </p:txBody>
      </p:sp>
      <p:sp>
        <p:nvSpPr>
          <p:cNvPr id="10" name="Shape 8"/>
          <p:cNvSpPr/>
          <p:nvPr/>
        </p:nvSpPr>
        <p:spPr>
          <a:xfrm>
            <a:off x="759023" y="2689384"/>
            <a:ext cx="13112353" cy="541020"/>
          </a:xfrm>
          <a:prstGeom prst="rect">
            <a:avLst/>
          </a:prstGeom>
          <a:solidFill>
            <a:srgbClr val="000000">
              <a:alpha val="4000"/>
            </a:srgbClr>
          </a:solidFill>
          <a:ln/>
        </p:spPr>
      </p:sp>
      <p:sp>
        <p:nvSpPr>
          <p:cNvPr id="11" name="Text 9"/>
          <p:cNvSpPr/>
          <p:nvPr/>
        </p:nvSpPr>
        <p:spPr>
          <a:xfrm>
            <a:off x="947023" y="2809637"/>
            <a:ext cx="289869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AlexNet</a:t>
            </a:r>
            <a:endParaRPr lang="en-US" sz="1450" dirty="0"/>
          </a:p>
        </p:txBody>
      </p:sp>
      <p:sp>
        <p:nvSpPr>
          <p:cNvPr id="12" name="Text 10"/>
          <p:cNvSpPr/>
          <p:nvPr/>
        </p:nvSpPr>
        <p:spPr>
          <a:xfrm>
            <a:off x="4228862" y="2809637"/>
            <a:ext cx="289488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General Practitioner</a:t>
            </a:r>
            <a:endParaRPr lang="en-US" sz="1450" dirty="0"/>
          </a:p>
        </p:txBody>
      </p:sp>
      <p:sp>
        <p:nvSpPr>
          <p:cNvPr id="13" name="Text 11"/>
          <p:cNvSpPr/>
          <p:nvPr/>
        </p:nvSpPr>
        <p:spPr>
          <a:xfrm>
            <a:off x="7506891" y="2809637"/>
            <a:ext cx="289488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Basic diagnosis</a:t>
            </a:r>
            <a:endParaRPr lang="en-US" sz="1450" dirty="0"/>
          </a:p>
        </p:txBody>
      </p:sp>
      <p:sp>
        <p:nvSpPr>
          <p:cNvPr id="14" name="Text 12"/>
          <p:cNvSpPr/>
          <p:nvPr/>
        </p:nvSpPr>
        <p:spPr>
          <a:xfrm>
            <a:off x="10784919" y="2809637"/>
            <a:ext cx="289869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Simple image recognition</a:t>
            </a:r>
            <a:endParaRPr lang="en-US" sz="1450" dirty="0"/>
          </a:p>
        </p:txBody>
      </p:sp>
      <p:sp>
        <p:nvSpPr>
          <p:cNvPr id="15" name="Shape 13"/>
          <p:cNvSpPr/>
          <p:nvPr/>
        </p:nvSpPr>
        <p:spPr>
          <a:xfrm>
            <a:off x="759023" y="3230404"/>
            <a:ext cx="13112353" cy="541020"/>
          </a:xfrm>
          <a:prstGeom prst="rect">
            <a:avLst/>
          </a:prstGeom>
          <a:solidFill>
            <a:srgbClr val="FFFFFF">
              <a:alpha val="4000"/>
            </a:srgbClr>
          </a:solidFill>
          <a:ln/>
        </p:spPr>
      </p:sp>
      <p:sp>
        <p:nvSpPr>
          <p:cNvPr id="16" name="Text 14"/>
          <p:cNvSpPr/>
          <p:nvPr/>
        </p:nvSpPr>
        <p:spPr>
          <a:xfrm>
            <a:off x="947023" y="3350657"/>
            <a:ext cx="289869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VGG</a:t>
            </a:r>
            <a:endParaRPr lang="en-US" sz="1450" dirty="0"/>
          </a:p>
        </p:txBody>
      </p:sp>
      <p:sp>
        <p:nvSpPr>
          <p:cNvPr id="17" name="Text 15"/>
          <p:cNvSpPr/>
          <p:nvPr/>
        </p:nvSpPr>
        <p:spPr>
          <a:xfrm>
            <a:off x="4228862" y="3350657"/>
            <a:ext cx="289488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Specialist Doctor</a:t>
            </a:r>
            <a:endParaRPr lang="en-US" sz="1450" dirty="0"/>
          </a:p>
        </p:txBody>
      </p:sp>
      <p:sp>
        <p:nvSpPr>
          <p:cNvPr id="18" name="Text 16"/>
          <p:cNvSpPr/>
          <p:nvPr/>
        </p:nvSpPr>
        <p:spPr>
          <a:xfrm>
            <a:off x="7506891" y="3350657"/>
            <a:ext cx="289488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Detailed analysis</a:t>
            </a:r>
            <a:endParaRPr lang="en-US" sz="1450" dirty="0"/>
          </a:p>
        </p:txBody>
      </p:sp>
      <p:sp>
        <p:nvSpPr>
          <p:cNvPr id="19" name="Text 17"/>
          <p:cNvSpPr/>
          <p:nvPr/>
        </p:nvSpPr>
        <p:spPr>
          <a:xfrm>
            <a:off x="10784919" y="3350657"/>
            <a:ext cx="289869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Quality image classification</a:t>
            </a:r>
            <a:endParaRPr lang="en-US" sz="1450" dirty="0"/>
          </a:p>
        </p:txBody>
      </p:sp>
      <p:sp>
        <p:nvSpPr>
          <p:cNvPr id="20" name="Shape 18"/>
          <p:cNvSpPr/>
          <p:nvPr/>
        </p:nvSpPr>
        <p:spPr>
          <a:xfrm>
            <a:off x="759023" y="3771424"/>
            <a:ext cx="13112353" cy="541020"/>
          </a:xfrm>
          <a:prstGeom prst="rect">
            <a:avLst/>
          </a:prstGeom>
          <a:solidFill>
            <a:srgbClr val="000000">
              <a:alpha val="4000"/>
            </a:srgbClr>
          </a:solidFill>
          <a:ln/>
        </p:spPr>
      </p:sp>
      <p:sp>
        <p:nvSpPr>
          <p:cNvPr id="21" name="Text 19"/>
          <p:cNvSpPr/>
          <p:nvPr/>
        </p:nvSpPr>
        <p:spPr>
          <a:xfrm>
            <a:off x="947023" y="3891677"/>
            <a:ext cx="289869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Inception</a:t>
            </a:r>
            <a:endParaRPr lang="en-US" sz="1450" dirty="0"/>
          </a:p>
        </p:txBody>
      </p:sp>
      <p:sp>
        <p:nvSpPr>
          <p:cNvPr id="22" name="Text 20"/>
          <p:cNvSpPr/>
          <p:nvPr/>
        </p:nvSpPr>
        <p:spPr>
          <a:xfrm>
            <a:off x="4228862" y="3891677"/>
            <a:ext cx="289488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Efficiency Expert</a:t>
            </a:r>
            <a:endParaRPr lang="en-US" sz="1450" dirty="0"/>
          </a:p>
        </p:txBody>
      </p:sp>
      <p:sp>
        <p:nvSpPr>
          <p:cNvPr id="23" name="Text 21"/>
          <p:cNvSpPr/>
          <p:nvPr/>
        </p:nvSpPr>
        <p:spPr>
          <a:xfrm>
            <a:off x="7506891" y="3891677"/>
            <a:ext cx="289488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Smart resource use</a:t>
            </a:r>
            <a:endParaRPr lang="en-US" sz="1450" dirty="0"/>
          </a:p>
        </p:txBody>
      </p:sp>
      <p:sp>
        <p:nvSpPr>
          <p:cNvPr id="24" name="Text 22"/>
          <p:cNvSpPr/>
          <p:nvPr/>
        </p:nvSpPr>
        <p:spPr>
          <a:xfrm>
            <a:off x="10784919" y="3891677"/>
            <a:ext cx="289869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Mobile phone apps</a:t>
            </a:r>
            <a:endParaRPr lang="en-US" sz="1450" dirty="0"/>
          </a:p>
        </p:txBody>
      </p:sp>
      <p:sp>
        <p:nvSpPr>
          <p:cNvPr id="25" name="Shape 23"/>
          <p:cNvSpPr/>
          <p:nvPr/>
        </p:nvSpPr>
        <p:spPr>
          <a:xfrm>
            <a:off x="759023" y="4312444"/>
            <a:ext cx="13112353" cy="841534"/>
          </a:xfrm>
          <a:prstGeom prst="rect">
            <a:avLst/>
          </a:prstGeom>
          <a:solidFill>
            <a:srgbClr val="FFFFFF">
              <a:alpha val="4000"/>
            </a:srgbClr>
          </a:solidFill>
          <a:ln/>
        </p:spPr>
      </p:sp>
      <p:sp>
        <p:nvSpPr>
          <p:cNvPr id="26" name="Text 24"/>
          <p:cNvSpPr/>
          <p:nvPr/>
        </p:nvSpPr>
        <p:spPr>
          <a:xfrm>
            <a:off x="947023" y="4432697"/>
            <a:ext cx="289869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ResNet</a:t>
            </a:r>
            <a:endParaRPr lang="en-US" sz="1450" dirty="0"/>
          </a:p>
        </p:txBody>
      </p:sp>
      <p:sp>
        <p:nvSpPr>
          <p:cNvPr id="27" name="Text 25"/>
          <p:cNvSpPr/>
          <p:nvPr/>
        </p:nvSpPr>
        <p:spPr>
          <a:xfrm>
            <a:off x="4228862" y="4432697"/>
            <a:ext cx="289488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Senior Consultant</a:t>
            </a:r>
            <a:endParaRPr lang="en-US" sz="1450" dirty="0"/>
          </a:p>
        </p:txBody>
      </p:sp>
      <p:sp>
        <p:nvSpPr>
          <p:cNvPr id="28" name="Text 26"/>
          <p:cNvSpPr/>
          <p:nvPr/>
        </p:nvSpPr>
        <p:spPr>
          <a:xfrm>
            <a:off x="7506891" y="4432697"/>
            <a:ext cx="2894886" cy="30051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Deep expertise</a:t>
            </a:r>
            <a:endParaRPr lang="en-US" sz="1450" dirty="0"/>
          </a:p>
        </p:txBody>
      </p:sp>
      <p:sp>
        <p:nvSpPr>
          <p:cNvPr id="29" name="Text 27"/>
          <p:cNvSpPr/>
          <p:nvPr/>
        </p:nvSpPr>
        <p:spPr>
          <a:xfrm>
            <a:off x="10784919" y="4432697"/>
            <a:ext cx="2898696" cy="601028"/>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Medical imaging, autonomous cars</a:t>
            </a:r>
            <a:endParaRPr lang="en-US" sz="1450" dirty="0"/>
          </a:p>
        </p:txBody>
      </p:sp>
      <p:sp>
        <p:nvSpPr>
          <p:cNvPr id="30" name="Text 28"/>
          <p:cNvSpPr/>
          <p:nvPr/>
        </p:nvSpPr>
        <p:spPr>
          <a:xfrm>
            <a:off x="751403" y="5443299"/>
            <a:ext cx="2938582" cy="293489"/>
          </a:xfrm>
          <a:prstGeom prst="rect">
            <a:avLst/>
          </a:prstGeom>
          <a:noFill/>
          <a:ln/>
        </p:spPr>
        <p:txBody>
          <a:bodyPr wrap="none" lIns="0" tIns="0" rIns="0" bIns="0" rtlCol="0" anchor="t"/>
          <a:lstStyle/>
          <a:p>
            <a:pPr algn="l" indent="0" marL="0">
              <a:lnSpc>
                <a:spcPts val="2300"/>
              </a:lnSpc>
              <a:buNone/>
            </a:pPr>
            <a:r>
              <a:rPr lang="en-US" sz="1800" b="1" dirty="0">
                <a:solidFill>
                  <a:srgbClr val="0066A1"/>
                </a:solidFill>
                <a:latin typeface="Nunito Sans Bold" pitchFamily="34" charset="0"/>
                <a:ea typeface="Nunito Sans Bold" pitchFamily="34" charset="-122"/>
                <a:cs typeface="Nunito Sans Bold" pitchFamily="34" charset="-120"/>
              </a:rPr>
              <a:t>Choosing the Right Expert:</a:t>
            </a:r>
            <a:endParaRPr lang="en-US" sz="1800" dirty="0"/>
          </a:p>
        </p:txBody>
      </p:sp>
      <p:sp>
        <p:nvSpPr>
          <p:cNvPr id="31" name="Text 29"/>
          <p:cNvSpPr/>
          <p:nvPr/>
        </p:nvSpPr>
        <p:spPr>
          <a:xfrm>
            <a:off x="751403" y="6018490"/>
            <a:ext cx="13127593" cy="30051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0079FA"/>
                </a:solidFill>
                <a:latin typeface="Nunito Sans" pitchFamily="34" charset="0"/>
                <a:ea typeface="Nunito Sans" pitchFamily="34" charset="-122"/>
                <a:cs typeface="Nunito Sans" pitchFamily="34" charset="-120"/>
              </a:rPr>
              <a:t>Simple task</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Use AlexNet (like seeing a GP for common cold)</a:t>
            </a:r>
            <a:endParaRPr lang="en-US" sz="1450" dirty="0"/>
          </a:p>
        </p:txBody>
      </p:sp>
      <p:sp>
        <p:nvSpPr>
          <p:cNvPr id="32" name="Text 30"/>
          <p:cNvSpPr/>
          <p:nvPr/>
        </p:nvSpPr>
        <p:spPr>
          <a:xfrm>
            <a:off x="751403" y="6384727"/>
            <a:ext cx="13127593" cy="30051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0079FA"/>
                </a:solidFill>
                <a:latin typeface="Nunito Sans" pitchFamily="34" charset="0"/>
                <a:ea typeface="Nunito Sans" pitchFamily="34" charset="-122"/>
                <a:cs typeface="Nunito Sans" pitchFamily="34" charset="-120"/>
              </a:rPr>
              <a:t>Complex task</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Use ResNet (like seeing a specialist for rare disease)</a:t>
            </a:r>
            <a:endParaRPr lang="en-US" sz="1450" dirty="0"/>
          </a:p>
        </p:txBody>
      </p:sp>
      <p:sp>
        <p:nvSpPr>
          <p:cNvPr id="33" name="Text 31"/>
          <p:cNvSpPr/>
          <p:nvPr/>
        </p:nvSpPr>
        <p:spPr>
          <a:xfrm>
            <a:off x="751403" y="6750963"/>
            <a:ext cx="13127593" cy="30051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0079FA"/>
                </a:solidFill>
                <a:latin typeface="Nunito Sans" pitchFamily="34" charset="0"/>
                <a:ea typeface="Nunito Sans" pitchFamily="34" charset="-122"/>
                <a:cs typeface="Nunito Sans" pitchFamily="34" charset="-120"/>
              </a:rPr>
              <a:t>Resource limited</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Use MobileNet (like telemedicine consultation)</a:t>
            </a:r>
            <a:endParaRPr lang="en-US" sz="1450" dirty="0"/>
          </a:p>
        </p:txBody>
      </p:sp>
      <p:sp>
        <p:nvSpPr>
          <p:cNvPr id="34" name="Text 32"/>
          <p:cNvSpPr/>
          <p:nvPr/>
        </p:nvSpPr>
        <p:spPr>
          <a:xfrm>
            <a:off x="751403" y="7262813"/>
            <a:ext cx="13127593" cy="300514"/>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Nunito Sans" pitchFamily="34" charset="0"/>
                <a:ea typeface="Nunito Sans" pitchFamily="34" charset="-122"/>
                <a:cs typeface="Nunito Sans" pitchFamily="34" charset="-120"/>
              </a:rPr>
              <a:t>Performance Trend</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Like medical expertise—more experience (layers) = better diagnosis (accuracy)</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8164" y="376833"/>
            <a:ext cx="7024926" cy="428268"/>
          </a:xfrm>
          <a:prstGeom prst="rect">
            <a:avLst/>
          </a:prstGeom>
          <a:noFill/>
          <a:ln/>
        </p:spPr>
        <p:txBody>
          <a:bodyPr wrap="none" lIns="0" tIns="0" rIns="0" bIns="0" rtlCol="0" anchor="t"/>
          <a:lstStyle/>
          <a:p>
            <a:pPr algn="l" indent="0" marL="0">
              <a:lnSpc>
                <a:spcPts val="3350"/>
              </a:lnSpc>
              <a:buNone/>
            </a:pPr>
            <a:r>
              <a:rPr lang="en-US" sz="2650" b="1" dirty="0">
                <a:solidFill>
                  <a:srgbClr val="0066A1"/>
                </a:solidFill>
                <a:latin typeface="Nunito Sans Bold" pitchFamily="34" charset="0"/>
                <a:ea typeface="Nunito Sans Bold" pitchFamily="34" charset="-122"/>
                <a:cs typeface="Nunito Sans Bold" pitchFamily="34" charset="-120"/>
              </a:rPr>
              <a:t>Convolution - Like Using a Magnifying Glass</a:t>
            </a:r>
            <a:endParaRPr lang="en-US" sz="2650" dirty="0"/>
          </a:p>
        </p:txBody>
      </p:sp>
      <p:sp>
        <p:nvSpPr>
          <p:cNvPr id="3" name="Text 1"/>
          <p:cNvSpPr/>
          <p:nvPr/>
        </p:nvSpPr>
        <p:spPr>
          <a:xfrm>
            <a:off x="548164" y="1147643"/>
            <a:ext cx="2130743" cy="214074"/>
          </a:xfrm>
          <a:prstGeom prst="rect">
            <a:avLst/>
          </a:prstGeom>
          <a:noFill/>
          <a:ln/>
        </p:spPr>
        <p:txBody>
          <a:bodyPr wrap="none" lIns="0" tIns="0" rIns="0" bIns="0" rtlCol="0" anchor="t"/>
          <a:lstStyle/>
          <a:p>
            <a:pPr algn="l" indent="0" marL="0">
              <a:lnSpc>
                <a:spcPts val="1650"/>
              </a:lnSpc>
              <a:buNone/>
            </a:pPr>
            <a:r>
              <a:rPr lang="en-US" sz="1300" b="1" dirty="0">
                <a:solidFill>
                  <a:srgbClr val="0066A1"/>
                </a:solidFill>
                <a:latin typeface="Nunito Sans Bold" pitchFamily="34" charset="0"/>
                <a:ea typeface="Nunito Sans Bold" pitchFamily="34" charset="-122"/>
                <a:cs typeface="Nunito Sans Bold" pitchFamily="34" charset="-120"/>
              </a:rPr>
              <a:t>Magnifying Glass Analogy:</a:t>
            </a:r>
            <a:endParaRPr lang="en-US" sz="1300" dirty="0"/>
          </a:p>
        </p:txBody>
      </p:sp>
      <p:sp>
        <p:nvSpPr>
          <p:cNvPr id="4" name="Text 2"/>
          <p:cNvSpPr/>
          <p:nvPr/>
        </p:nvSpPr>
        <p:spPr>
          <a:xfrm>
            <a:off x="548164" y="1498759"/>
            <a:ext cx="7293293" cy="2191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Nunito Sans" pitchFamily="34" charset="0"/>
                <a:ea typeface="Nunito Sans" pitchFamily="34" charset="-122"/>
                <a:cs typeface="Nunito Sans" pitchFamily="34" charset="-120"/>
              </a:rPr>
              <a:t>You scan a document slowly, moving magnifying glass across text</a:t>
            </a:r>
            <a:endParaRPr lang="en-US" sz="1050" dirty="0"/>
          </a:p>
        </p:txBody>
      </p:sp>
      <p:sp>
        <p:nvSpPr>
          <p:cNvPr id="5" name="Text 3"/>
          <p:cNvSpPr/>
          <p:nvPr/>
        </p:nvSpPr>
        <p:spPr>
          <a:xfrm>
            <a:off x="548164" y="1765816"/>
            <a:ext cx="7293293" cy="2191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Nunito Sans" pitchFamily="34" charset="0"/>
                <a:ea typeface="Nunito Sans" pitchFamily="34" charset="-122"/>
                <a:cs typeface="Nunito Sans" pitchFamily="34" charset="-120"/>
              </a:rPr>
              <a:t>Focus on small areas—can only see few words at a time</a:t>
            </a:r>
            <a:endParaRPr lang="en-US" sz="1050" dirty="0"/>
          </a:p>
        </p:txBody>
      </p:sp>
      <p:sp>
        <p:nvSpPr>
          <p:cNvPr id="6" name="Text 4"/>
          <p:cNvSpPr/>
          <p:nvPr/>
        </p:nvSpPr>
        <p:spPr>
          <a:xfrm>
            <a:off x="548164" y="2032873"/>
            <a:ext cx="7293293" cy="2191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Nunito Sans" pitchFamily="34" charset="0"/>
                <a:ea typeface="Nunito Sans" pitchFamily="34" charset="-122"/>
                <a:cs typeface="Nunito Sans" pitchFamily="34" charset="-120"/>
              </a:rPr>
              <a:t>Look for specific things—maybe searching for phone numbers or dates</a:t>
            </a:r>
            <a:endParaRPr lang="en-US" sz="1050" dirty="0"/>
          </a:p>
        </p:txBody>
      </p:sp>
      <p:sp>
        <p:nvSpPr>
          <p:cNvPr id="7" name="Text 5"/>
          <p:cNvSpPr/>
          <p:nvPr/>
        </p:nvSpPr>
        <p:spPr>
          <a:xfrm>
            <a:off x="548164" y="2299930"/>
            <a:ext cx="7293293" cy="2191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Nunito Sans" pitchFamily="34" charset="0"/>
                <a:ea typeface="Nunito Sans" pitchFamily="34" charset="-122"/>
                <a:cs typeface="Nunito Sans" pitchFamily="34" charset="-120"/>
              </a:rPr>
              <a:t>Build complete understanding—combine local observations</a:t>
            </a:r>
            <a:endParaRPr lang="en-US" sz="1050" dirty="0"/>
          </a:p>
        </p:txBody>
      </p:sp>
      <p:sp>
        <p:nvSpPr>
          <p:cNvPr id="8" name="Text 6"/>
          <p:cNvSpPr/>
          <p:nvPr/>
        </p:nvSpPr>
        <p:spPr>
          <a:xfrm>
            <a:off x="548164" y="2656165"/>
            <a:ext cx="1952387" cy="214074"/>
          </a:xfrm>
          <a:prstGeom prst="rect">
            <a:avLst/>
          </a:prstGeom>
          <a:noFill/>
          <a:ln/>
        </p:spPr>
        <p:txBody>
          <a:bodyPr wrap="none" lIns="0" tIns="0" rIns="0" bIns="0" rtlCol="0" anchor="t"/>
          <a:lstStyle/>
          <a:p>
            <a:pPr algn="l" indent="0" marL="0">
              <a:lnSpc>
                <a:spcPts val="1650"/>
              </a:lnSpc>
              <a:buNone/>
            </a:pPr>
            <a:r>
              <a:rPr lang="en-US" sz="1300" b="1" dirty="0">
                <a:solidFill>
                  <a:srgbClr val="0066A1"/>
                </a:solidFill>
                <a:latin typeface="Nunito Sans Bold" pitchFamily="34" charset="0"/>
                <a:ea typeface="Nunito Sans Bold" pitchFamily="34" charset="-122"/>
                <a:cs typeface="Nunito Sans Bold" pitchFamily="34" charset="-120"/>
              </a:rPr>
              <a:t>Mathematical Definition:</a:t>
            </a:r>
            <a:endParaRPr lang="en-US" sz="1300" dirty="0"/>
          </a:p>
        </p:txBody>
      </p:sp>
      <p:sp>
        <p:nvSpPr>
          <p:cNvPr id="9" name="Text 7"/>
          <p:cNvSpPr/>
          <p:nvPr/>
        </p:nvSpPr>
        <p:spPr>
          <a:xfrm>
            <a:off x="548164" y="3043595"/>
            <a:ext cx="7293293" cy="298490"/>
          </a:xfrm>
          <a:prstGeom prst="rect">
            <a:avLst/>
          </a:prstGeom>
          <a:noFill/>
          <a:ln/>
        </p:spPr>
        <p:txBody>
          <a:bodyPr wrap="none" lIns="0" tIns="0" rIns="0" bIns="0" rtlCol="0" anchor="t"/>
          <a:lstStyle/>
          <a:p>
            <a:pPr algn="l" indent="0" marL="0">
              <a:lnSpc>
                <a:spcPts val="1900"/>
              </a:lnSpc>
              <a:buNone/>
            </a:pPr>
            <a:endParaRPr lang="en-US" sz="1200" dirty="0"/>
          </a:p>
        </p:txBody>
      </p:sp>
      <p:pic>
        <p:nvPicPr>
          <p:cNvPr id="10" name="Image 0" descr="preencoded.png">    </p:cNvPr>
          <p:cNvPicPr>
            <a:picLocks noChangeAspect="1"/>
          </p:cNvPicPr>
          <p:nvPr/>
        </p:nvPicPr>
        <p:blipFill>
          <a:blip r:embed="rId1"/>
          <a:stretch>
            <a:fillRect/>
          </a:stretch>
        </p:blipFill>
        <p:spPr>
          <a:xfrm>
            <a:off x="548164" y="3043595"/>
            <a:ext cx="7293293" cy="298490"/>
          </a:xfrm>
          <a:prstGeom prst="rect">
            <a:avLst/>
          </a:prstGeom>
        </p:spPr>
      </p:pic>
      <p:sp>
        <p:nvSpPr>
          <p:cNvPr id="11" name="Text 8"/>
          <p:cNvSpPr/>
          <p:nvPr/>
        </p:nvSpPr>
        <p:spPr>
          <a:xfrm>
            <a:off x="548164" y="3515439"/>
            <a:ext cx="1713190" cy="214074"/>
          </a:xfrm>
          <a:prstGeom prst="rect">
            <a:avLst/>
          </a:prstGeom>
          <a:noFill/>
          <a:ln/>
        </p:spPr>
        <p:txBody>
          <a:bodyPr wrap="none" lIns="0" tIns="0" rIns="0" bIns="0" rtlCol="0" anchor="t"/>
          <a:lstStyle/>
          <a:p>
            <a:pPr algn="l" indent="0" marL="0">
              <a:lnSpc>
                <a:spcPts val="1650"/>
              </a:lnSpc>
              <a:buNone/>
            </a:pPr>
            <a:r>
              <a:rPr lang="en-US" sz="1300" b="1" dirty="0">
                <a:solidFill>
                  <a:srgbClr val="0066A1"/>
                </a:solidFill>
                <a:latin typeface="Nunito Sans Bold" pitchFamily="34" charset="0"/>
                <a:ea typeface="Nunito Sans Bold" pitchFamily="34" charset="-122"/>
                <a:cs typeface="Nunito Sans Bold" pitchFamily="34" charset="-120"/>
              </a:rPr>
              <a:t>Real-Life Examples:</a:t>
            </a:r>
            <a:endParaRPr lang="en-US" sz="1300" dirty="0"/>
          </a:p>
        </p:txBody>
      </p:sp>
      <p:sp>
        <p:nvSpPr>
          <p:cNvPr id="12" name="Text 9"/>
          <p:cNvSpPr/>
          <p:nvPr/>
        </p:nvSpPr>
        <p:spPr>
          <a:xfrm>
            <a:off x="548164" y="3866555"/>
            <a:ext cx="7293293" cy="2191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Nunito Sans" pitchFamily="34" charset="0"/>
                <a:ea typeface="Nunito Sans" pitchFamily="34" charset="-122"/>
                <a:cs typeface="Nunito Sans" pitchFamily="34" charset="-120"/>
              </a:rPr>
              <a:t>Quality inspector: Examining products with specialized tools</a:t>
            </a:r>
            <a:endParaRPr lang="en-US" sz="1050" dirty="0"/>
          </a:p>
        </p:txBody>
      </p:sp>
      <p:sp>
        <p:nvSpPr>
          <p:cNvPr id="13" name="Text 10"/>
          <p:cNvSpPr/>
          <p:nvPr/>
        </p:nvSpPr>
        <p:spPr>
          <a:xfrm>
            <a:off x="548164" y="4133612"/>
            <a:ext cx="7293293" cy="2191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Nunito Sans" pitchFamily="34" charset="0"/>
                <a:ea typeface="Nunito Sans" pitchFamily="34" charset="-122"/>
                <a:cs typeface="Nunito Sans" pitchFamily="34" charset="-120"/>
              </a:rPr>
              <a:t>Radiologist: Scanning X-rays section by section</a:t>
            </a:r>
            <a:endParaRPr lang="en-US" sz="1050" dirty="0"/>
          </a:p>
        </p:txBody>
      </p:sp>
      <p:sp>
        <p:nvSpPr>
          <p:cNvPr id="14" name="Text 11"/>
          <p:cNvSpPr/>
          <p:nvPr/>
        </p:nvSpPr>
        <p:spPr>
          <a:xfrm>
            <a:off x="548164" y="4400669"/>
            <a:ext cx="7293293" cy="2191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Nunito Sans" pitchFamily="34" charset="0"/>
                <a:ea typeface="Nunito Sans" pitchFamily="34" charset="-122"/>
                <a:cs typeface="Nunito Sans" pitchFamily="34" charset="-120"/>
              </a:rPr>
              <a:t>Proofreader: Checking document with specific grammar rules in mind</a:t>
            </a:r>
            <a:endParaRPr lang="en-US" sz="1050" dirty="0"/>
          </a:p>
        </p:txBody>
      </p:sp>
      <p:sp>
        <p:nvSpPr>
          <p:cNvPr id="15" name="Text 12"/>
          <p:cNvSpPr/>
          <p:nvPr/>
        </p:nvSpPr>
        <p:spPr>
          <a:xfrm>
            <a:off x="548164" y="4667726"/>
            <a:ext cx="7293293" cy="219194"/>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Nunito Sans" pitchFamily="34" charset="0"/>
                <a:ea typeface="Nunito Sans" pitchFamily="34" charset="-122"/>
                <a:cs typeface="Nunito Sans" pitchFamily="34" charset="-120"/>
              </a:rPr>
              <a:t>Security guard: Monitoring CCTV with focus on suspicious activities</a:t>
            </a:r>
            <a:endParaRPr lang="en-US" sz="1050" dirty="0"/>
          </a:p>
        </p:txBody>
      </p:sp>
      <p:pic>
        <p:nvPicPr>
          <p:cNvPr id="16" name="Image 1" descr="preencoded.png">    </p:cNvPr>
          <p:cNvPicPr>
            <a:picLocks noChangeAspect="1"/>
          </p:cNvPicPr>
          <p:nvPr/>
        </p:nvPicPr>
        <p:blipFill>
          <a:blip r:embed="rId2"/>
          <a:stretch>
            <a:fillRect/>
          </a:stretch>
        </p:blipFill>
        <p:spPr>
          <a:xfrm>
            <a:off x="8183404" y="1164788"/>
            <a:ext cx="5906453" cy="5906453"/>
          </a:xfrm>
          <a:prstGeom prst="rect">
            <a:avLst/>
          </a:prstGeom>
        </p:spPr>
      </p:pic>
      <p:sp>
        <p:nvSpPr>
          <p:cNvPr id="17" name="Text 13"/>
          <p:cNvSpPr/>
          <p:nvPr/>
        </p:nvSpPr>
        <p:spPr>
          <a:xfrm>
            <a:off x="8183404" y="7225427"/>
            <a:ext cx="5906453" cy="657582"/>
          </a:xfrm>
          <a:prstGeom prst="rect">
            <a:avLst/>
          </a:prstGeom>
          <a:noFill/>
          <a:ln/>
        </p:spPr>
        <p:txBody>
          <a:bodyPr wrap="square" lIns="0" tIns="0" rIns="0" bIns="0" rtlCol="0" anchor="t"/>
          <a:lstStyle/>
          <a:p>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The convolution operation is fundamental to CNNs—it allows the network to examine small parts of an image in detail, similar to how we might use a magnifying glass to inspect something closely.</a:t>
            </a:r>
            <a:endParaRPr lang="en-US" sz="1050" dirty="0"/>
          </a:p>
        </p:txBody>
      </p:sp>
      <p:sp>
        <p:nvSpPr>
          <p:cNvPr id="18" name="Shape 14"/>
          <p:cNvSpPr/>
          <p:nvPr/>
        </p:nvSpPr>
        <p:spPr>
          <a:xfrm>
            <a:off x="8183404" y="8037195"/>
            <a:ext cx="5906453" cy="582216"/>
          </a:xfrm>
          <a:prstGeom prst="roundRect">
            <a:avLst>
              <a:gd name="adj" fmla="val 9887"/>
            </a:avLst>
          </a:prstGeom>
          <a:solidFill>
            <a:srgbClr val="B3D8FF"/>
          </a:solidFill>
          <a:ln/>
        </p:spPr>
      </p:sp>
      <p:pic>
        <p:nvPicPr>
          <p:cNvPr id="19" name="Image 2" descr="preencoded.png">    </p:cNvPr>
          <p:cNvPicPr>
            <a:picLocks noChangeAspect="1"/>
          </p:cNvPicPr>
          <p:nvPr/>
        </p:nvPicPr>
        <p:blipFill>
          <a:blip r:embed="rId3"/>
          <a:stretch>
            <a:fillRect/>
          </a:stretch>
        </p:blipFill>
        <p:spPr>
          <a:xfrm>
            <a:off x="8320445" y="8240792"/>
            <a:ext cx="171212" cy="137041"/>
          </a:xfrm>
          <a:prstGeom prst="rect">
            <a:avLst/>
          </a:prstGeom>
        </p:spPr>
      </p:pic>
      <p:sp>
        <p:nvSpPr>
          <p:cNvPr id="20" name="Text 15"/>
          <p:cNvSpPr/>
          <p:nvPr/>
        </p:nvSpPr>
        <p:spPr>
          <a:xfrm>
            <a:off x="8628698" y="8208407"/>
            <a:ext cx="5324118" cy="219194"/>
          </a:xfrm>
          <a:prstGeom prst="rect">
            <a:avLst/>
          </a:prstGeom>
          <a:noFill/>
          <a:ln/>
        </p:spPr>
        <p:txBody>
          <a:bodyPr wrap="none" lIns="0" tIns="0" rIns="0" bIns="0" rtlCol="0" anchor="t"/>
          <a:lstStyle/>
          <a:p>
            <a:pPr algn="l" indent="0" marL="0">
              <a:lnSpc>
                <a:spcPts val="1700"/>
              </a:lnSpc>
              <a:buNone/>
            </a:pPr>
            <a:r>
              <a:rPr lang="en-US" sz="1050" b="1" dirty="0">
                <a:solidFill>
                  <a:srgbClr val="000000"/>
                </a:solidFill>
                <a:latin typeface="Nunito Sans" pitchFamily="34" charset="0"/>
                <a:ea typeface="Nunito Sans" pitchFamily="34" charset="-122"/>
                <a:cs typeface="Nunito Sans" pitchFamily="34" charset="-120"/>
              </a:rPr>
              <a:t>Key Insight</a:t>
            </a:r>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 Small, focused observations combine to create complete understanding</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9693" y="274796"/>
            <a:ext cx="6312575" cy="312301"/>
          </a:xfrm>
          <a:prstGeom prst="rect">
            <a:avLst/>
          </a:prstGeom>
          <a:noFill/>
          <a:ln/>
        </p:spPr>
        <p:txBody>
          <a:bodyPr wrap="none" lIns="0" tIns="0" rIns="0" bIns="0" rtlCol="0" anchor="t"/>
          <a:lstStyle/>
          <a:p>
            <a:pPr algn="l" indent="0" marL="0">
              <a:lnSpc>
                <a:spcPts val="2450"/>
              </a:lnSpc>
              <a:buNone/>
            </a:pPr>
            <a:r>
              <a:rPr lang="en-US" sz="1950" b="1" dirty="0">
                <a:solidFill>
                  <a:srgbClr val="0066A1"/>
                </a:solidFill>
                <a:latin typeface="Nunito Sans Bold" pitchFamily="34" charset="0"/>
                <a:ea typeface="Nunito Sans Bold" pitchFamily="34" charset="-122"/>
                <a:cs typeface="Nunito Sans Bold" pitchFamily="34" charset="-120"/>
              </a:rPr>
              <a:t>Feature Detection - Like Having Specialized Inspectors</a:t>
            </a:r>
            <a:endParaRPr lang="en-US" sz="1950" dirty="0"/>
          </a:p>
        </p:txBody>
      </p:sp>
      <p:sp>
        <p:nvSpPr>
          <p:cNvPr id="3" name="Text 1"/>
          <p:cNvSpPr/>
          <p:nvPr/>
        </p:nvSpPr>
        <p:spPr>
          <a:xfrm>
            <a:off x="399693" y="836890"/>
            <a:ext cx="1477923" cy="156091"/>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Airport Security Analogy:</a:t>
            </a:r>
            <a:endParaRPr lang="en-US" sz="950" dirty="0"/>
          </a:p>
        </p:txBody>
      </p:sp>
      <p:sp>
        <p:nvSpPr>
          <p:cNvPr id="4" name="Text 2"/>
          <p:cNvSpPr/>
          <p:nvPr/>
        </p:nvSpPr>
        <p:spPr>
          <a:xfrm>
            <a:off x="399693" y="1092875"/>
            <a:ext cx="6793587" cy="159782"/>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Different X-ray operators look for different things:</a:t>
            </a:r>
            <a:endParaRPr lang="en-US" sz="750" dirty="0"/>
          </a:p>
        </p:txBody>
      </p:sp>
      <p:sp>
        <p:nvSpPr>
          <p:cNvPr id="5" name="Text 3"/>
          <p:cNvSpPr/>
          <p:nvPr/>
        </p:nvSpPr>
        <p:spPr>
          <a:xfrm>
            <a:off x="399693" y="1342549"/>
            <a:ext cx="6793587" cy="159782"/>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79FA"/>
                </a:solidFill>
                <a:latin typeface="Nunito Sans" pitchFamily="34" charset="0"/>
                <a:ea typeface="Nunito Sans" pitchFamily="34" charset="-122"/>
                <a:cs typeface="Nunito Sans" pitchFamily="34" charset="-120"/>
              </a:rPr>
              <a:t>Weapons detector</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Looks for metal objects and sharp edges</a:t>
            </a:r>
            <a:endParaRPr lang="en-US" sz="750" dirty="0"/>
          </a:p>
        </p:txBody>
      </p:sp>
      <p:sp>
        <p:nvSpPr>
          <p:cNvPr id="6" name="Text 4"/>
          <p:cNvSpPr/>
          <p:nvPr/>
        </p:nvSpPr>
        <p:spPr>
          <a:xfrm>
            <a:off x="399693" y="1537216"/>
            <a:ext cx="6793587" cy="159782"/>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79FA"/>
                </a:solidFill>
                <a:latin typeface="Nunito Sans" pitchFamily="34" charset="0"/>
                <a:ea typeface="Nunito Sans" pitchFamily="34" charset="-122"/>
                <a:cs typeface="Nunito Sans" pitchFamily="34" charset="-120"/>
              </a:rPr>
              <a:t>Liquid detector</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Looks for containers and fluid patterns</a:t>
            </a:r>
            <a:endParaRPr lang="en-US" sz="750" dirty="0"/>
          </a:p>
        </p:txBody>
      </p:sp>
      <p:sp>
        <p:nvSpPr>
          <p:cNvPr id="7" name="Text 5"/>
          <p:cNvSpPr/>
          <p:nvPr/>
        </p:nvSpPr>
        <p:spPr>
          <a:xfrm>
            <a:off x="399693" y="1731883"/>
            <a:ext cx="6793587" cy="159782"/>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79FA"/>
                </a:solidFill>
                <a:latin typeface="Nunito Sans" pitchFamily="34" charset="0"/>
                <a:ea typeface="Nunito Sans" pitchFamily="34" charset="-122"/>
                <a:cs typeface="Nunito Sans" pitchFamily="34" charset="-120"/>
              </a:rPr>
              <a:t>Electronics detector</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Looks for wires and circuit patterns</a:t>
            </a:r>
            <a:endParaRPr lang="en-US" sz="750" dirty="0"/>
          </a:p>
        </p:txBody>
      </p:sp>
      <p:sp>
        <p:nvSpPr>
          <p:cNvPr id="8" name="Text 6"/>
          <p:cNvSpPr/>
          <p:nvPr/>
        </p:nvSpPr>
        <p:spPr>
          <a:xfrm>
            <a:off x="399693" y="1991558"/>
            <a:ext cx="1249323" cy="156091"/>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CNN Filter Examples:</a:t>
            </a:r>
            <a:endParaRPr lang="en-US" sz="950" dirty="0"/>
          </a:p>
        </p:txBody>
      </p:sp>
      <p:sp>
        <p:nvSpPr>
          <p:cNvPr id="9" name="Text 7"/>
          <p:cNvSpPr/>
          <p:nvPr/>
        </p:nvSpPr>
        <p:spPr>
          <a:xfrm>
            <a:off x="399693" y="2247543"/>
            <a:ext cx="6793587" cy="159782"/>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Edge detector: Like looking for object boundaries in photos</a:t>
            </a:r>
            <a:endParaRPr lang="en-US" sz="750" dirty="0"/>
          </a:p>
        </p:txBody>
      </p:sp>
      <p:sp>
        <p:nvSpPr>
          <p:cNvPr id="10" name="Text 8"/>
          <p:cNvSpPr/>
          <p:nvPr/>
        </p:nvSpPr>
        <p:spPr>
          <a:xfrm>
            <a:off x="399693" y="2442210"/>
            <a:ext cx="6793587" cy="159782"/>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Texture detector: Like feeling fabric to identify material type</a:t>
            </a:r>
            <a:endParaRPr lang="en-US" sz="750" dirty="0"/>
          </a:p>
        </p:txBody>
      </p:sp>
      <p:sp>
        <p:nvSpPr>
          <p:cNvPr id="11" name="Text 9"/>
          <p:cNvSpPr/>
          <p:nvPr/>
        </p:nvSpPr>
        <p:spPr>
          <a:xfrm>
            <a:off x="399693" y="2636877"/>
            <a:ext cx="6793587" cy="159782"/>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000000"/>
                </a:solidFill>
                <a:latin typeface="Nunito Sans" pitchFamily="34" charset="0"/>
                <a:ea typeface="Nunito Sans" pitchFamily="34" charset="-122"/>
                <a:cs typeface="Nunito Sans" pitchFamily="34" charset="-120"/>
              </a:rPr>
              <a:t>Color detector: Like sorting fruits by ripeness</a:t>
            </a:r>
            <a:endParaRPr lang="en-US" sz="750" dirty="0"/>
          </a:p>
        </p:txBody>
      </p:sp>
      <p:pic>
        <p:nvPicPr>
          <p:cNvPr id="12" name="Image 0" descr="preencoded.png">    </p:cNvPr>
          <p:cNvPicPr>
            <a:picLocks noChangeAspect="1"/>
          </p:cNvPicPr>
          <p:nvPr/>
        </p:nvPicPr>
        <p:blipFill>
          <a:blip r:embed="rId1"/>
          <a:stretch>
            <a:fillRect/>
          </a:stretch>
        </p:blipFill>
        <p:spPr>
          <a:xfrm>
            <a:off x="7444740" y="849392"/>
            <a:ext cx="6396871" cy="6396871"/>
          </a:xfrm>
          <a:prstGeom prst="rect">
            <a:avLst/>
          </a:prstGeom>
        </p:spPr>
      </p:pic>
      <p:sp>
        <p:nvSpPr>
          <p:cNvPr id="13" name="Text 10"/>
          <p:cNvSpPr/>
          <p:nvPr/>
        </p:nvSpPr>
        <p:spPr>
          <a:xfrm>
            <a:off x="7444740" y="7358658"/>
            <a:ext cx="6793587" cy="159782"/>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CNN filters work like specialized security inspectors, each trained to detect specific patterns or features in the input data.</a:t>
            </a:r>
            <a:endParaRPr lang="en-US" sz="750" dirty="0"/>
          </a:p>
        </p:txBody>
      </p:sp>
      <p:sp>
        <p:nvSpPr>
          <p:cNvPr id="14" name="Text 11"/>
          <p:cNvSpPr/>
          <p:nvPr/>
        </p:nvSpPr>
        <p:spPr>
          <a:xfrm>
            <a:off x="399693" y="7758232"/>
            <a:ext cx="2651284" cy="156091"/>
          </a:xfrm>
          <a:prstGeom prst="rect">
            <a:avLst/>
          </a:prstGeom>
          <a:noFill/>
          <a:ln/>
        </p:spPr>
        <p:txBody>
          <a:bodyPr wrap="none" lIns="0" tIns="0" rIns="0" bIns="0" rtlCol="0" anchor="t"/>
          <a:lstStyle/>
          <a:p>
            <a:pPr algn="l" indent="0" marL="0">
              <a:lnSpc>
                <a:spcPts val="1200"/>
              </a:lnSpc>
              <a:buNone/>
            </a:pPr>
            <a:r>
              <a:rPr lang="en-US" sz="950" b="1" dirty="0">
                <a:solidFill>
                  <a:srgbClr val="0066A1"/>
                </a:solidFill>
                <a:latin typeface="Nunito Sans Bold" pitchFamily="34" charset="0"/>
                <a:ea typeface="Nunito Sans Bold" pitchFamily="34" charset="-122"/>
                <a:cs typeface="Nunito Sans Bold" pitchFamily="34" charset="-120"/>
              </a:rPr>
              <a:t>CNN Structure - Like a Factory Assembly Line</a:t>
            </a:r>
            <a:endParaRPr lang="en-US" sz="950" dirty="0"/>
          </a:p>
        </p:txBody>
      </p:sp>
      <p:sp>
        <p:nvSpPr>
          <p:cNvPr id="15" name="Shape 12"/>
          <p:cNvSpPr/>
          <p:nvPr/>
        </p:nvSpPr>
        <p:spPr>
          <a:xfrm>
            <a:off x="399693" y="8214122"/>
            <a:ext cx="6865501" cy="99893"/>
          </a:xfrm>
          <a:prstGeom prst="roundRect">
            <a:avLst>
              <a:gd name="adj" fmla="val 42025"/>
            </a:avLst>
          </a:prstGeom>
          <a:solidFill>
            <a:srgbClr val="CCE5FF"/>
          </a:solidFill>
          <a:ln w="7620">
            <a:solidFill>
              <a:srgbClr val="B2CBE5"/>
            </a:solidFill>
            <a:prstDash val="solid"/>
          </a:ln>
        </p:spPr>
      </p:sp>
      <p:sp>
        <p:nvSpPr>
          <p:cNvPr id="16" name="Text 13"/>
          <p:cNvSpPr/>
          <p:nvPr/>
        </p:nvSpPr>
        <p:spPr>
          <a:xfrm>
            <a:off x="499586" y="8413909"/>
            <a:ext cx="1980367" cy="156091"/>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Raw materials enter (input image)</a:t>
            </a:r>
            <a:endParaRPr lang="en-US" sz="950" dirty="0"/>
          </a:p>
        </p:txBody>
      </p:sp>
      <p:sp>
        <p:nvSpPr>
          <p:cNvPr id="17" name="Shape 14"/>
          <p:cNvSpPr/>
          <p:nvPr/>
        </p:nvSpPr>
        <p:spPr>
          <a:xfrm>
            <a:off x="7365087" y="8064222"/>
            <a:ext cx="6865620" cy="99893"/>
          </a:xfrm>
          <a:prstGeom prst="roundRect">
            <a:avLst>
              <a:gd name="adj" fmla="val 42025"/>
            </a:avLst>
          </a:prstGeom>
          <a:solidFill>
            <a:srgbClr val="CCE5FF"/>
          </a:solidFill>
          <a:ln w="7620">
            <a:solidFill>
              <a:srgbClr val="B2CBE5"/>
            </a:solidFill>
            <a:prstDash val="solid"/>
          </a:ln>
        </p:spPr>
      </p:sp>
      <p:sp>
        <p:nvSpPr>
          <p:cNvPr id="18" name="Text 15"/>
          <p:cNvSpPr/>
          <p:nvPr/>
        </p:nvSpPr>
        <p:spPr>
          <a:xfrm>
            <a:off x="7464981" y="8264009"/>
            <a:ext cx="3446621" cy="156091"/>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Specialized stations (conv layers) each add specific features</a:t>
            </a:r>
            <a:endParaRPr lang="en-US" sz="950" dirty="0"/>
          </a:p>
        </p:txBody>
      </p:sp>
      <p:sp>
        <p:nvSpPr>
          <p:cNvPr id="19" name="Shape 16"/>
          <p:cNvSpPr/>
          <p:nvPr/>
        </p:nvSpPr>
        <p:spPr>
          <a:xfrm>
            <a:off x="399693" y="8919686"/>
            <a:ext cx="6865501" cy="99893"/>
          </a:xfrm>
          <a:prstGeom prst="roundRect">
            <a:avLst>
              <a:gd name="adj" fmla="val 42025"/>
            </a:avLst>
          </a:prstGeom>
          <a:solidFill>
            <a:srgbClr val="CCE5FF"/>
          </a:solidFill>
          <a:ln w="7620">
            <a:solidFill>
              <a:srgbClr val="B2CBE5"/>
            </a:solidFill>
            <a:prstDash val="solid"/>
          </a:ln>
        </p:spPr>
      </p:sp>
      <p:sp>
        <p:nvSpPr>
          <p:cNvPr id="20" name="Text 17"/>
          <p:cNvSpPr/>
          <p:nvPr/>
        </p:nvSpPr>
        <p:spPr>
          <a:xfrm>
            <a:off x="499586" y="9119473"/>
            <a:ext cx="3989427" cy="156091"/>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Quality control checkpoints (pooling) remove defects and reduce size</a:t>
            </a:r>
            <a:endParaRPr lang="en-US" sz="950" dirty="0"/>
          </a:p>
        </p:txBody>
      </p:sp>
      <p:sp>
        <p:nvSpPr>
          <p:cNvPr id="21" name="Shape 18"/>
          <p:cNvSpPr/>
          <p:nvPr/>
        </p:nvSpPr>
        <p:spPr>
          <a:xfrm>
            <a:off x="7365087" y="8769787"/>
            <a:ext cx="6865620" cy="99893"/>
          </a:xfrm>
          <a:prstGeom prst="roundRect">
            <a:avLst>
              <a:gd name="adj" fmla="val 42025"/>
            </a:avLst>
          </a:prstGeom>
          <a:solidFill>
            <a:srgbClr val="CCE5FF"/>
          </a:solidFill>
          <a:ln w="7620">
            <a:solidFill>
              <a:srgbClr val="B2CBE5"/>
            </a:solidFill>
            <a:prstDash val="solid"/>
          </a:ln>
        </p:spPr>
      </p:sp>
      <p:sp>
        <p:nvSpPr>
          <p:cNvPr id="22" name="Text 19"/>
          <p:cNvSpPr/>
          <p:nvPr/>
        </p:nvSpPr>
        <p:spPr>
          <a:xfrm>
            <a:off x="7464981" y="8969573"/>
            <a:ext cx="4158615" cy="156091"/>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Final inspection (fully connected) determines final product classification</a:t>
            </a:r>
            <a:endParaRPr lang="en-US" sz="950" dirty="0"/>
          </a:p>
        </p:txBody>
      </p:sp>
      <p:sp>
        <p:nvSpPr>
          <p:cNvPr id="23" name="Text 20"/>
          <p:cNvSpPr/>
          <p:nvPr/>
        </p:nvSpPr>
        <p:spPr>
          <a:xfrm>
            <a:off x="399693" y="9487853"/>
            <a:ext cx="13831014" cy="159782"/>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This assembly line approach makes CNNs both efficient and effective at visual recognition tasks.</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73869" y="325755"/>
            <a:ext cx="7474744" cy="370284"/>
          </a:xfrm>
          <a:prstGeom prst="rect">
            <a:avLst/>
          </a:prstGeom>
          <a:noFill/>
          <a:ln/>
        </p:spPr>
        <p:txBody>
          <a:bodyPr wrap="none" lIns="0" tIns="0" rIns="0" bIns="0" rtlCol="0" anchor="t"/>
          <a:lstStyle/>
          <a:p>
            <a:pPr algn="l" indent="0" marL="0">
              <a:lnSpc>
                <a:spcPts val="2900"/>
              </a:lnSpc>
              <a:buNone/>
            </a:pPr>
            <a:r>
              <a:rPr lang="en-US" sz="2300" b="1" dirty="0">
                <a:solidFill>
                  <a:srgbClr val="0066A1"/>
                </a:solidFill>
                <a:latin typeface="Nunito Sans Bold" pitchFamily="34" charset="0"/>
                <a:ea typeface="Nunito Sans Bold" pitchFamily="34" charset="-122"/>
                <a:cs typeface="Nunito Sans Bold" pitchFamily="34" charset="-120"/>
              </a:rPr>
              <a:t>Activation Functions - Like Decision Gates in Daily Life</a:t>
            </a:r>
            <a:endParaRPr lang="en-US" sz="2300" dirty="0"/>
          </a:p>
        </p:txBody>
      </p:sp>
      <p:sp>
        <p:nvSpPr>
          <p:cNvPr id="3" name="Text 1"/>
          <p:cNvSpPr/>
          <p:nvPr/>
        </p:nvSpPr>
        <p:spPr>
          <a:xfrm>
            <a:off x="473869" y="992148"/>
            <a:ext cx="1481137" cy="185142"/>
          </a:xfrm>
          <a:prstGeom prst="rect">
            <a:avLst/>
          </a:prstGeom>
          <a:noFill/>
          <a:ln/>
        </p:spPr>
        <p:txBody>
          <a:bodyPr wrap="none" lIns="0" tIns="0" rIns="0" bIns="0" rtlCol="0" anchor="t"/>
          <a:lstStyle/>
          <a:p>
            <a:pPr algn="l" indent="0" marL="0">
              <a:lnSpc>
                <a:spcPts val="1450"/>
              </a:lnSpc>
              <a:buNone/>
            </a:pPr>
            <a:r>
              <a:rPr lang="en-US" sz="1150" b="1" dirty="0">
                <a:solidFill>
                  <a:srgbClr val="0066A1"/>
                </a:solidFill>
                <a:latin typeface="Nunito Sans Bold" pitchFamily="34" charset="0"/>
                <a:ea typeface="Nunito Sans Bold" pitchFamily="34" charset="-122"/>
                <a:cs typeface="Nunito Sans Bold" pitchFamily="34" charset="-120"/>
              </a:rPr>
              <a:t>Traffic Light Analogy:</a:t>
            </a:r>
            <a:endParaRPr lang="en-US" sz="1150" dirty="0"/>
          </a:p>
        </p:txBody>
      </p:sp>
      <p:sp>
        <p:nvSpPr>
          <p:cNvPr id="4" name="Text 2"/>
          <p:cNvSpPr/>
          <p:nvPr/>
        </p:nvSpPr>
        <p:spPr>
          <a:xfrm>
            <a:off x="473869" y="1295757"/>
            <a:ext cx="8093869" cy="189548"/>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000000"/>
                </a:solidFill>
                <a:latin typeface="Nunito Sans" pitchFamily="34" charset="0"/>
                <a:ea typeface="Nunito Sans" pitchFamily="34" charset="-122"/>
                <a:cs typeface="Nunito Sans" pitchFamily="34" charset="-120"/>
              </a:rPr>
              <a:t>Without activation</a:t>
            </a:r>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 Cars always move at same speed regardless of conditions</a:t>
            </a:r>
            <a:endParaRPr lang="en-US" sz="900" dirty="0"/>
          </a:p>
        </p:txBody>
      </p:sp>
      <p:sp>
        <p:nvSpPr>
          <p:cNvPr id="5" name="Text 3"/>
          <p:cNvSpPr/>
          <p:nvPr/>
        </p:nvSpPr>
        <p:spPr>
          <a:xfrm>
            <a:off x="473869" y="1526738"/>
            <a:ext cx="8093869" cy="189548"/>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000000"/>
                </a:solidFill>
                <a:latin typeface="Nunito Sans" pitchFamily="34" charset="0"/>
                <a:ea typeface="Nunito Sans" pitchFamily="34" charset="-122"/>
                <a:cs typeface="Nunito Sans" pitchFamily="34" charset="-120"/>
              </a:rPr>
              <a:t>With activation</a:t>
            </a:r>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 Traffic lights make binary decisions (stop/go) based on conditions</a:t>
            </a:r>
            <a:endParaRPr lang="en-US" sz="900" dirty="0"/>
          </a:p>
        </p:txBody>
      </p:sp>
      <p:sp>
        <p:nvSpPr>
          <p:cNvPr id="6" name="Text 4"/>
          <p:cNvSpPr/>
          <p:nvPr/>
        </p:nvSpPr>
        <p:spPr>
          <a:xfrm>
            <a:off x="473869" y="1757720"/>
            <a:ext cx="8093869" cy="189548"/>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000000"/>
                </a:solidFill>
                <a:latin typeface="Nunito Sans" pitchFamily="34" charset="0"/>
                <a:ea typeface="Nunito Sans" pitchFamily="34" charset="-122"/>
                <a:cs typeface="Nunito Sans" pitchFamily="34" charset="-120"/>
              </a:rPr>
              <a:t>Result</a:t>
            </a:r>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 Complex traffic flow patterns emerge from simple rules</a:t>
            </a:r>
            <a:endParaRPr lang="en-US" sz="900" dirty="0"/>
          </a:p>
        </p:txBody>
      </p:sp>
      <p:sp>
        <p:nvSpPr>
          <p:cNvPr id="7" name="Text 5"/>
          <p:cNvSpPr/>
          <p:nvPr/>
        </p:nvSpPr>
        <p:spPr>
          <a:xfrm>
            <a:off x="473869" y="2065734"/>
            <a:ext cx="1990725" cy="185142"/>
          </a:xfrm>
          <a:prstGeom prst="rect">
            <a:avLst/>
          </a:prstGeom>
          <a:noFill/>
          <a:ln/>
        </p:spPr>
        <p:txBody>
          <a:bodyPr wrap="none" lIns="0" tIns="0" rIns="0" bIns="0" rtlCol="0" anchor="t"/>
          <a:lstStyle/>
          <a:p>
            <a:pPr algn="l" indent="0" marL="0">
              <a:lnSpc>
                <a:spcPts val="1450"/>
              </a:lnSpc>
              <a:buNone/>
            </a:pPr>
            <a:r>
              <a:rPr lang="en-US" sz="1150" b="1" dirty="0">
                <a:solidFill>
                  <a:srgbClr val="0066A1"/>
                </a:solidFill>
                <a:latin typeface="Nunito Sans Bold" pitchFamily="34" charset="0"/>
                <a:ea typeface="Nunito Sans Bold" pitchFamily="34" charset="-122"/>
                <a:cs typeface="Nunito Sans Bold" pitchFamily="34" charset="-120"/>
              </a:rPr>
              <a:t>Real-Life Decision Examples:</a:t>
            </a:r>
            <a:endParaRPr lang="en-US" sz="1150" dirty="0"/>
          </a:p>
        </p:txBody>
      </p:sp>
      <p:pic>
        <p:nvPicPr>
          <p:cNvPr id="8" name="Image 0" descr="preencoded.png">    </p:cNvPr>
          <p:cNvPicPr>
            <a:picLocks noChangeAspect="1"/>
          </p:cNvPicPr>
          <p:nvPr/>
        </p:nvPicPr>
        <p:blipFill>
          <a:blip r:embed="rId1"/>
          <a:stretch>
            <a:fillRect/>
          </a:stretch>
        </p:blipFill>
        <p:spPr>
          <a:xfrm>
            <a:off x="473869" y="2384108"/>
            <a:ext cx="296228" cy="296228"/>
          </a:xfrm>
          <a:prstGeom prst="rect">
            <a:avLst/>
          </a:prstGeom>
        </p:spPr>
      </p:pic>
      <p:sp>
        <p:nvSpPr>
          <p:cNvPr id="9" name="Text 6"/>
          <p:cNvSpPr/>
          <p:nvPr/>
        </p:nvSpPr>
        <p:spPr>
          <a:xfrm>
            <a:off x="918210" y="2452211"/>
            <a:ext cx="7649528" cy="189548"/>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Thermostat: Temperature input → Heat on/off decision</a:t>
            </a:r>
            <a:endParaRPr lang="en-US" sz="900" dirty="0"/>
          </a:p>
        </p:txBody>
      </p:sp>
      <p:pic>
        <p:nvPicPr>
          <p:cNvPr id="10" name="Image 1" descr="preencoded.png">    </p:cNvPr>
          <p:cNvPicPr>
            <a:picLocks noChangeAspect="1"/>
          </p:cNvPicPr>
          <p:nvPr/>
        </p:nvPicPr>
        <p:blipFill>
          <a:blip r:embed="rId2"/>
          <a:stretch>
            <a:fillRect/>
          </a:stretch>
        </p:blipFill>
        <p:spPr>
          <a:xfrm>
            <a:off x="473869" y="2917269"/>
            <a:ext cx="296228" cy="296228"/>
          </a:xfrm>
          <a:prstGeom prst="rect">
            <a:avLst/>
          </a:prstGeom>
        </p:spPr>
      </p:pic>
      <p:sp>
        <p:nvSpPr>
          <p:cNvPr id="11" name="Text 7"/>
          <p:cNvSpPr/>
          <p:nvPr/>
        </p:nvSpPr>
        <p:spPr>
          <a:xfrm>
            <a:off x="918210" y="2985373"/>
            <a:ext cx="7649528" cy="189548"/>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ATM machine: PIN input → Access granted/denied</a:t>
            </a:r>
            <a:endParaRPr lang="en-US" sz="900" dirty="0"/>
          </a:p>
        </p:txBody>
      </p:sp>
      <p:pic>
        <p:nvPicPr>
          <p:cNvPr id="12" name="Image 2" descr="preencoded.png">    </p:cNvPr>
          <p:cNvPicPr>
            <a:picLocks noChangeAspect="1"/>
          </p:cNvPicPr>
          <p:nvPr/>
        </p:nvPicPr>
        <p:blipFill>
          <a:blip r:embed="rId3"/>
          <a:stretch>
            <a:fillRect/>
          </a:stretch>
        </p:blipFill>
        <p:spPr>
          <a:xfrm>
            <a:off x="473869" y="3450431"/>
            <a:ext cx="296228" cy="296228"/>
          </a:xfrm>
          <a:prstGeom prst="rect">
            <a:avLst/>
          </a:prstGeom>
        </p:spPr>
      </p:pic>
      <p:sp>
        <p:nvSpPr>
          <p:cNvPr id="13" name="Text 8"/>
          <p:cNvSpPr/>
          <p:nvPr/>
        </p:nvSpPr>
        <p:spPr>
          <a:xfrm>
            <a:off x="918210" y="3518535"/>
            <a:ext cx="7649528" cy="189548"/>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Smartphone: Touch pressure → Register tap or ignore</a:t>
            </a:r>
            <a:endParaRPr lang="en-US" sz="900" dirty="0"/>
          </a:p>
        </p:txBody>
      </p:sp>
      <p:pic>
        <p:nvPicPr>
          <p:cNvPr id="14" name="Image 3" descr="preencoded.png">    </p:cNvPr>
          <p:cNvPicPr>
            <a:picLocks noChangeAspect="1"/>
          </p:cNvPicPr>
          <p:nvPr/>
        </p:nvPicPr>
        <p:blipFill>
          <a:blip r:embed="rId4"/>
          <a:stretch>
            <a:fillRect/>
          </a:stretch>
        </p:blipFill>
        <p:spPr>
          <a:xfrm>
            <a:off x="8864441" y="1006912"/>
            <a:ext cx="5299591" cy="5299591"/>
          </a:xfrm>
          <a:prstGeom prst="rect">
            <a:avLst/>
          </a:prstGeom>
        </p:spPr>
      </p:pic>
      <p:sp>
        <p:nvSpPr>
          <p:cNvPr id="15" name="Text 9"/>
          <p:cNvSpPr/>
          <p:nvPr/>
        </p:nvSpPr>
        <p:spPr>
          <a:xfrm>
            <a:off x="8864441" y="6439733"/>
            <a:ext cx="5299591" cy="379095"/>
          </a:xfrm>
          <a:prstGeom prst="rect">
            <a:avLst/>
          </a:prstGeom>
          <a:noFill/>
          <a:ln/>
        </p:spPr>
        <p:txBody>
          <a:bodyPr wrap="square" lIns="0" tIns="0" rIns="0" bIns="0" rtlCol="0" anchor="t"/>
          <a:lstStyle/>
          <a:p>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Activation functions introduce non-linearity into neural networks, enabling them to learn complex patterns that would be impossible with linear functions alone.</a:t>
            </a:r>
            <a:endParaRPr lang="en-US" sz="900" dirty="0"/>
          </a:p>
        </p:txBody>
      </p:sp>
      <p:sp>
        <p:nvSpPr>
          <p:cNvPr id="16" name="Text 10"/>
          <p:cNvSpPr/>
          <p:nvPr/>
        </p:nvSpPr>
        <p:spPr>
          <a:xfrm>
            <a:off x="473869" y="7103031"/>
            <a:ext cx="1884045" cy="185142"/>
          </a:xfrm>
          <a:prstGeom prst="rect">
            <a:avLst/>
          </a:prstGeom>
          <a:noFill/>
          <a:ln/>
        </p:spPr>
        <p:txBody>
          <a:bodyPr wrap="none" lIns="0" tIns="0" rIns="0" bIns="0" rtlCol="0" anchor="t"/>
          <a:lstStyle/>
          <a:p>
            <a:pPr algn="l" indent="0" marL="0">
              <a:lnSpc>
                <a:spcPts val="1450"/>
              </a:lnSpc>
              <a:buNone/>
            </a:pPr>
            <a:r>
              <a:rPr lang="en-US" sz="1150" b="1" dirty="0">
                <a:solidFill>
                  <a:srgbClr val="0066A1"/>
                </a:solidFill>
                <a:latin typeface="Nunito Sans Bold" pitchFamily="34" charset="0"/>
                <a:ea typeface="Nunito Sans Bold" pitchFamily="34" charset="-122"/>
                <a:cs typeface="Nunito Sans Bold" pitchFamily="34" charset="-120"/>
              </a:rPr>
              <a:t>Why Non-linearity Matters:</a:t>
            </a:r>
            <a:endParaRPr lang="en-US" sz="1150" dirty="0"/>
          </a:p>
        </p:txBody>
      </p:sp>
      <p:sp>
        <p:nvSpPr>
          <p:cNvPr id="17" name="Text 11"/>
          <p:cNvSpPr/>
          <p:nvPr/>
        </p:nvSpPr>
        <p:spPr>
          <a:xfrm>
            <a:off x="473869" y="7572375"/>
            <a:ext cx="6696789" cy="189548"/>
          </a:xfrm>
          <a:prstGeom prst="rect">
            <a:avLst/>
          </a:prstGeom>
          <a:noFill/>
          <a:ln/>
        </p:spPr>
        <p:txBody>
          <a:bodyPr wrap="none" lIns="0" tIns="0" rIns="0" bIns="0" rtlCol="0" anchor="t"/>
          <a:lstStyle/>
          <a:p>
            <a:pPr algn="l" indent="0" marL="0">
              <a:lnSpc>
                <a:spcPts val="1450"/>
              </a:lnSpc>
              <a:buNone/>
            </a:pPr>
            <a:r>
              <a:rPr lang="en-US" sz="900" dirty="0">
                <a:solidFill>
                  <a:srgbClr val="0079FA"/>
                </a:solidFill>
                <a:latin typeface="Nunito Sans" pitchFamily="34" charset="0"/>
                <a:ea typeface="Nunito Sans" pitchFamily="34" charset="-122"/>
                <a:cs typeface="Nunito Sans" pitchFamily="34" charset="-120"/>
              </a:rPr>
              <a:t>Linear thinking</a:t>
            </a:r>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 "If A, then always B"</a:t>
            </a:r>
            <a:endParaRPr lang="en-US" sz="900" dirty="0"/>
          </a:p>
        </p:txBody>
      </p:sp>
      <p:sp>
        <p:nvSpPr>
          <p:cNvPr id="18" name="Text 12"/>
          <p:cNvSpPr/>
          <p:nvPr/>
        </p:nvSpPr>
        <p:spPr>
          <a:xfrm>
            <a:off x="7467362" y="7572375"/>
            <a:ext cx="6696789" cy="189548"/>
          </a:xfrm>
          <a:prstGeom prst="rect">
            <a:avLst/>
          </a:prstGeom>
          <a:noFill/>
          <a:ln/>
        </p:spPr>
        <p:txBody>
          <a:bodyPr wrap="none" lIns="0" tIns="0" rIns="0" bIns="0" rtlCol="0" anchor="t"/>
          <a:lstStyle/>
          <a:p>
            <a:pPr algn="l" indent="0" marL="0">
              <a:lnSpc>
                <a:spcPts val="1450"/>
              </a:lnSpc>
              <a:buNone/>
            </a:pPr>
            <a:r>
              <a:rPr lang="en-US" sz="900" dirty="0">
                <a:solidFill>
                  <a:srgbClr val="0079FA"/>
                </a:solidFill>
                <a:latin typeface="Nunito Sans" pitchFamily="34" charset="0"/>
                <a:ea typeface="Nunito Sans" pitchFamily="34" charset="-122"/>
                <a:cs typeface="Nunito Sans" pitchFamily="34" charset="-120"/>
              </a:rPr>
              <a:t>Non-linear thinking</a:t>
            </a:r>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 "If A and C, then maybe B, but if A and D, then definitely not B"</a:t>
            </a:r>
            <a:endParaRPr lang="en-US" sz="900" dirty="0"/>
          </a:p>
        </p:txBody>
      </p:sp>
      <p:sp>
        <p:nvSpPr>
          <p:cNvPr id="19" name="Text 13"/>
          <p:cNvSpPr/>
          <p:nvPr/>
        </p:nvSpPr>
        <p:spPr>
          <a:xfrm>
            <a:off x="473869" y="8046125"/>
            <a:ext cx="1827967" cy="185142"/>
          </a:xfrm>
          <a:prstGeom prst="rect">
            <a:avLst/>
          </a:prstGeom>
          <a:noFill/>
          <a:ln/>
        </p:spPr>
        <p:txBody>
          <a:bodyPr wrap="none" lIns="0" tIns="0" rIns="0" bIns="0" rtlCol="0" anchor="t"/>
          <a:lstStyle/>
          <a:p>
            <a:pPr algn="l" indent="0" marL="0">
              <a:lnSpc>
                <a:spcPts val="1450"/>
              </a:lnSpc>
              <a:buNone/>
            </a:pPr>
            <a:r>
              <a:rPr lang="en-US" sz="1150" b="1" dirty="0">
                <a:solidFill>
                  <a:srgbClr val="0066A1"/>
                </a:solidFill>
                <a:latin typeface="Nunito Sans Bold" pitchFamily="34" charset="0"/>
                <a:ea typeface="Nunito Sans Bold" pitchFamily="34" charset="-122"/>
                <a:cs typeface="Nunito Sans Bold" pitchFamily="34" charset="-120"/>
              </a:rPr>
              <a:t>Common Activation Types:</a:t>
            </a:r>
            <a:endParaRPr lang="en-US" sz="1150" dirty="0"/>
          </a:p>
        </p:txBody>
      </p:sp>
      <p:sp>
        <p:nvSpPr>
          <p:cNvPr id="20" name="Text 14"/>
          <p:cNvSpPr/>
          <p:nvPr/>
        </p:nvSpPr>
        <p:spPr>
          <a:xfrm>
            <a:off x="473869" y="8408908"/>
            <a:ext cx="13682663" cy="189548"/>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000000"/>
                </a:solidFill>
                <a:latin typeface="Nunito Sans" pitchFamily="34" charset="0"/>
                <a:ea typeface="Nunito Sans" pitchFamily="34" charset="-122"/>
                <a:cs typeface="Nunito Sans" pitchFamily="34" charset="-120"/>
              </a:rPr>
              <a:t>Sigmoid: Like dimmer switch (smooth 0 to 1)</a:t>
            </a:r>
            <a:endParaRPr lang="en-US" sz="900" dirty="0"/>
          </a:p>
        </p:txBody>
      </p:sp>
      <p:sp>
        <p:nvSpPr>
          <p:cNvPr id="21" name="Text 15"/>
          <p:cNvSpPr/>
          <p:nvPr/>
        </p:nvSpPr>
        <p:spPr>
          <a:xfrm>
            <a:off x="473869" y="8639889"/>
            <a:ext cx="13682663" cy="189548"/>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000000"/>
                </a:solidFill>
                <a:latin typeface="Nunito Sans" pitchFamily="34" charset="0"/>
                <a:ea typeface="Nunito Sans" pitchFamily="34" charset="-122"/>
                <a:cs typeface="Nunito Sans" pitchFamily="34" charset="-120"/>
              </a:rPr>
              <a:t>ReLU: Like on/off switch (0 or full value)</a:t>
            </a:r>
            <a:endParaRPr lang="en-US" sz="900" dirty="0"/>
          </a:p>
        </p:txBody>
      </p:sp>
      <p:sp>
        <p:nvSpPr>
          <p:cNvPr id="22" name="Text 16"/>
          <p:cNvSpPr/>
          <p:nvPr/>
        </p:nvSpPr>
        <p:spPr>
          <a:xfrm>
            <a:off x="473869" y="8870871"/>
            <a:ext cx="13682663" cy="189548"/>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000000"/>
                </a:solidFill>
                <a:latin typeface="Nunito Sans" pitchFamily="34" charset="0"/>
                <a:ea typeface="Nunito Sans" pitchFamily="34" charset="-122"/>
                <a:cs typeface="Nunito Sans" pitchFamily="34" charset="-120"/>
              </a:rPr>
              <a:t>Tanh: Like car accelerator/brake (-1 to +1)</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2025-09-22T19:10:47Z</dcterms:created>
  <dcterms:modified xsi:type="dcterms:W3CDTF">2025-09-22T19:10:47Z</dcterms:modified>
</cp:coreProperties>
</file>